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264" r:id="rId2"/>
    <p:sldId id="3252" r:id="rId3"/>
    <p:sldId id="3265" r:id="rId4"/>
    <p:sldId id="3253" r:id="rId5"/>
    <p:sldId id="3258" r:id="rId6"/>
    <p:sldId id="3255" r:id="rId7"/>
    <p:sldId id="3266" r:id="rId8"/>
    <p:sldId id="3267" r:id="rId9"/>
    <p:sldId id="3256" r:id="rId10"/>
    <p:sldId id="3268" r:id="rId11"/>
    <p:sldId id="3260" r:id="rId12"/>
    <p:sldId id="3279" r:id="rId13"/>
    <p:sldId id="3280" r:id="rId14"/>
    <p:sldId id="3281" r:id="rId15"/>
    <p:sldId id="3282" r:id="rId16"/>
    <p:sldId id="3287" r:id="rId17"/>
    <p:sldId id="3283" r:id="rId18"/>
    <p:sldId id="3284" r:id="rId19"/>
    <p:sldId id="3285" r:id="rId20"/>
    <p:sldId id="3286" r:id="rId21"/>
    <p:sldId id="3136" r:id="rId22"/>
    <p:sldId id="3273" r:id="rId23"/>
    <p:sldId id="3274" r:id="rId24"/>
    <p:sldId id="3275" r:id="rId25"/>
    <p:sldId id="3276" r:id="rId26"/>
    <p:sldId id="3277" r:id="rId27"/>
    <p:sldId id="3278" r:id="rId28"/>
    <p:sldId id="2959" r:id="rId29"/>
    <p:sldId id="3165" r:id="rId30"/>
    <p:sldId id="3178" r:id="rId31"/>
    <p:sldId id="2790" r:id="rId32"/>
    <p:sldId id="2791" r:id="rId33"/>
    <p:sldId id="2792" r:id="rId34"/>
    <p:sldId id="2793" r:id="rId35"/>
    <p:sldId id="3030" r:id="rId36"/>
    <p:sldId id="2796" r:id="rId37"/>
    <p:sldId id="3031" r:id="rId38"/>
    <p:sldId id="3086" r:id="rId39"/>
    <p:sldId id="3110" r:id="rId40"/>
    <p:sldId id="3111" r:id="rId41"/>
    <p:sldId id="3112" r:id="rId42"/>
    <p:sldId id="3113" r:id="rId43"/>
    <p:sldId id="3114" r:id="rId44"/>
    <p:sldId id="3272" r:id="rId45"/>
    <p:sldId id="3116" r:id="rId46"/>
    <p:sldId id="3118" r:id="rId47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910" autoAdjust="0"/>
  </p:normalViewPr>
  <p:slideViewPr>
    <p:cSldViewPr>
      <p:cViewPr varScale="1">
        <p:scale>
          <a:sx n="81" d="100"/>
          <a:sy n="81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977" cy="501809"/>
          </a:xfrm>
          <a:prstGeom prst="rect">
            <a:avLst/>
          </a:prstGeom>
        </p:spPr>
        <p:txBody>
          <a:bodyPr vert="horz" lIns="91466" tIns="45733" rIns="91466" bIns="457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598" y="1"/>
            <a:ext cx="2984977" cy="501809"/>
          </a:xfrm>
          <a:prstGeom prst="rect">
            <a:avLst/>
          </a:prstGeom>
        </p:spPr>
        <p:txBody>
          <a:bodyPr vert="horz" lIns="91466" tIns="45733" rIns="91466" bIns="45733" rtlCol="0"/>
          <a:lstStyle>
            <a:lvl1pPr algn="r">
              <a:defRPr sz="1200"/>
            </a:lvl1pPr>
          </a:lstStyle>
          <a:p>
            <a:fld id="{8830A4EE-9408-490D-BCFA-99D8C160A7B7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516904"/>
            <a:ext cx="2984977" cy="501809"/>
          </a:xfrm>
          <a:prstGeom prst="rect">
            <a:avLst/>
          </a:prstGeom>
        </p:spPr>
        <p:txBody>
          <a:bodyPr vert="horz" lIns="91466" tIns="45733" rIns="91466" bIns="457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598" y="9516904"/>
            <a:ext cx="2984977" cy="501809"/>
          </a:xfrm>
          <a:prstGeom prst="rect">
            <a:avLst/>
          </a:prstGeom>
        </p:spPr>
        <p:txBody>
          <a:bodyPr vert="horz" lIns="91466" tIns="45733" rIns="91466" bIns="45733" rtlCol="0" anchor="b"/>
          <a:lstStyle>
            <a:lvl1pPr algn="r">
              <a:defRPr sz="1200"/>
            </a:lvl1pPr>
          </a:lstStyle>
          <a:p>
            <a:fld id="{B5B4C1AC-0641-4F67-86F7-5BD48A5F6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823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598" tIns="48298" rIns="96598" bIns="4829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598" tIns="48298" rIns="96598" bIns="48298" rtlCol="0"/>
          <a:lstStyle>
            <a:lvl1pPr algn="r">
              <a:defRPr sz="1300"/>
            </a:lvl1pPr>
          </a:lstStyle>
          <a:p>
            <a:fld id="{7E0DAFB7-2CD1-4053-9ED9-49AA812A4472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298" rIns="96598" bIns="482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598" tIns="48298" rIns="96598" bIns="4829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6598" tIns="48298" rIns="96598" bIns="4829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6598" tIns="48298" rIns="96598" bIns="48298" rtlCol="0" anchor="b"/>
          <a:lstStyle>
            <a:lvl1pPr algn="r">
              <a:defRPr sz="1300"/>
            </a:lvl1pPr>
          </a:lstStyle>
          <a:p>
            <a:fld id="{AD47F8DD-C970-47E2-8850-B2D3CAD82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81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7F8DD-C970-47E2-8850-B2D3CAD82C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2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61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3157" indent="-285829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319" indent="-228663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647" indent="-228663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974" indent="-228663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5302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2630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958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7284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27C52A78-9F9D-4698-A8D7-28B870C59507}" type="slidenum">
              <a:rPr lang="en-US" altLang="ja-JP" sz="1200">
                <a:solidFill>
                  <a:prstClr val="black"/>
                </a:solidFill>
              </a:rPr>
              <a:pPr algn="r"/>
              <a:t>28</a:t>
            </a:fld>
            <a:endParaRPr lang="en-US" altLang="ja-JP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7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61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3157" indent="-285829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319" indent="-228663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647" indent="-228663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974" indent="-228663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5302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2630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958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7284" indent="-22866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27C52A78-9F9D-4698-A8D7-28B870C59507}" type="slidenum">
              <a:rPr lang="en-US" altLang="ja-JP" sz="1200">
                <a:solidFill>
                  <a:prstClr val="black"/>
                </a:solidFill>
              </a:rPr>
              <a:pPr algn="r"/>
              <a:t>38</a:t>
            </a:fld>
            <a:endParaRPr lang="en-US" altLang="ja-JP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</p:grpSp>
      <p:sp>
        <p:nvSpPr>
          <p:cNvPr id="1835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835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68BF-8E8D-4E03-8C20-D91B30BF0E7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65641"/>
      </p:ext>
    </p:extLst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CCB4-BF1E-408C-ACC8-6D9B143CB79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1626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9D08-839A-4C68-BAEC-6CB8A5FBAEA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0671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1E64-D263-4513-A5DE-E602EDB8ED7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26835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CCBF-D7A3-48B9-BA09-EB3B17F352E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40046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BE1B-3DA2-4D81-AC7D-A1D39899362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33394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C4DF-147F-44B5-BB3A-6FC2E7E8F04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4908"/>
      </p:ext>
    </p:extLst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F0E7-BFFF-4119-919B-8CDFE879C3D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3909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E40B-B74D-4C38-A45B-A6A3BD235D1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86797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9624-992A-48A5-A9FD-7BC799FCEA7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73341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F270-C840-436D-A2C9-DC2586A2AC1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26629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822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2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3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3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1824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200" b="1">
                <a:solidFill>
                  <a:srgbClr val="FFFFFF"/>
                </a:solidFill>
              </a:endParaRPr>
            </a:p>
          </p:txBody>
        </p:sp>
      </p:grpSp>
      <p:sp>
        <p:nvSpPr>
          <p:cNvPr id="1824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EDE6B-DA71-41D1-B477-D3BB9D415916}" type="slidenum">
              <a:rPr lang="en-US" altLang="ja-JP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824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824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824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24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45494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9568" y="5846901"/>
            <a:ext cx="2133600" cy="457200"/>
          </a:xfrm>
        </p:spPr>
        <p:txBody>
          <a:bodyPr/>
          <a:lstStyle/>
          <a:p>
            <a:pPr>
              <a:defRPr/>
            </a:pPr>
            <a:fld id="{7418277D-B8A8-4EA8-AB70-EF44D4B1A40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9701" name="Text Box 1028"/>
          <p:cNvSpPr txBox="1">
            <a:spLocks noChangeArrowheads="1"/>
          </p:cNvSpPr>
          <p:nvPr/>
        </p:nvSpPr>
        <p:spPr bwMode="auto">
          <a:xfrm>
            <a:off x="287524" y="189472"/>
            <a:ext cx="8568952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700" b="1" dirty="0">
                <a:solidFill>
                  <a:srgbClr val="009900"/>
                </a:solidFill>
              </a:rPr>
              <a:t>　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　　　　　　大阪市学校歯科医会</a:t>
            </a:r>
            <a:endParaRPr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　令和４年度 歯と口の健康づくり研修会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3" descr="F:\池田弁当の日\DSC04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23" y="4725144"/>
            <a:ext cx="1656486" cy="13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池田弁当の日\DSC04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8" y="4725144"/>
            <a:ext cx="1760813" cy="13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3"/>
          <a:stretch/>
        </p:blipFill>
        <p:spPr>
          <a:xfrm>
            <a:off x="181051" y="1296607"/>
            <a:ext cx="8784976" cy="515672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23914" r="81148" b="21734"/>
          <a:stretch/>
        </p:blipFill>
        <p:spPr>
          <a:xfrm>
            <a:off x="398732" y="2816162"/>
            <a:ext cx="1440160" cy="360040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4" t="21772" r="19672" b="24963"/>
          <a:stretch/>
        </p:blipFill>
        <p:spPr>
          <a:xfrm>
            <a:off x="5868144" y="2636912"/>
            <a:ext cx="1296144" cy="3528392"/>
          </a:xfrm>
          <a:prstGeom prst="rect">
            <a:avLst/>
          </a:prstGeom>
        </p:spPr>
      </p:pic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57709" y="1505095"/>
            <a:ext cx="8926998" cy="923330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5400" b="1" dirty="0" smtClean="0">
                <a:solidFill>
                  <a:srgbClr val="FF0000"/>
                </a:solidFill>
              </a:rPr>
              <a:t>脱水症と経口補水液について</a:t>
            </a:r>
            <a:r>
              <a:rPr lang="ja-JP" altLang="en-US" sz="4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64162" y="6237933"/>
            <a:ext cx="9015676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　　　</a:t>
            </a:r>
            <a:r>
              <a:rPr lang="ja-JP" altLang="en-US" sz="2800" dirty="0" smtClean="0">
                <a:solidFill>
                  <a:srgbClr val="DFDEF6">
                    <a:lumMod val="10000"/>
                  </a:srgbClr>
                </a:solidFill>
              </a:rPr>
              <a:t>大阪市学校歯科医会学術部員　豊田</a:t>
            </a:r>
            <a:r>
              <a:rPr lang="ja-JP" altLang="en-US" sz="2800" dirty="0">
                <a:solidFill>
                  <a:srgbClr val="DFDEF6">
                    <a:lumMod val="10000"/>
                  </a:srgbClr>
                </a:solidFill>
              </a:rPr>
              <a:t>裕章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8732" y="5663806"/>
            <a:ext cx="8457744" cy="52322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800" dirty="0" smtClean="0">
                <a:solidFill>
                  <a:schemeClr val="tx2">
                    <a:lumMod val="10000"/>
                  </a:schemeClr>
                </a:solidFill>
              </a:rPr>
              <a:t>２０２２年８月２５日（木）</a:t>
            </a:r>
            <a:r>
              <a:rPr lang="ja-JP" altLang="en-US" sz="2800" dirty="0">
                <a:solidFill>
                  <a:schemeClr val="tx2">
                    <a:lumMod val="10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tx2">
                    <a:lumMod val="10000"/>
                  </a:schemeClr>
                </a:solidFill>
              </a:rPr>
              <a:t>大阪教育センター　研修室</a:t>
            </a:r>
            <a:r>
              <a:rPr lang="ja-JP" altLang="en-US" sz="1350" dirty="0">
                <a:solidFill>
                  <a:srgbClr val="FFFFFF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30439425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5" y="101843"/>
            <a:ext cx="7316403" cy="6141796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 bwMode="auto">
          <a:xfrm>
            <a:off x="7236296" y="198884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2554280" y="2255168"/>
            <a:ext cx="4248472" cy="6480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01843"/>
            <a:ext cx="2160240" cy="61417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</a:rPr>
              <a:t>小学４年生</a:t>
            </a: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</a:rPr>
              <a:t>中学３年生</a:t>
            </a: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</a:rPr>
              <a:t>高校３年生</a:t>
            </a:r>
            <a:r>
              <a:rPr lang="ja-JP" altLang="en-US" sz="2400" b="1" kern="0" dirty="0" smtClean="0">
                <a:solidFill>
                  <a:srgbClr val="002060"/>
                </a:solidFill>
                <a:effectLst/>
              </a:rPr>
              <a:t>　　　　　　　　　　　　　　　　　　　　　　　　　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4892" y="6384679"/>
            <a:ext cx="6802919" cy="4111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 smtClean="0">
                <a:solidFill>
                  <a:srgbClr val="002060"/>
                </a:solidFill>
                <a:effectLst/>
              </a:rPr>
              <a:t>写真提供：川西市　徳永順一郎先生</a:t>
            </a:r>
          </a:p>
        </p:txBody>
      </p:sp>
    </p:spTree>
    <p:extLst>
      <p:ext uri="{BB962C8B-B14F-4D97-AF65-F5344CB8AC3E}">
        <p14:creationId xmlns:p14="http://schemas.microsoft.com/office/powerpoint/2010/main" val="291966343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41263" b="47030"/>
          <a:stretch/>
        </p:blipFill>
        <p:spPr>
          <a:xfrm>
            <a:off x="255596" y="2636912"/>
            <a:ext cx="8780900" cy="10081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65251" b="20365"/>
          <a:stretch/>
        </p:blipFill>
        <p:spPr>
          <a:xfrm>
            <a:off x="255596" y="3800010"/>
            <a:ext cx="8780900" cy="21602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188640"/>
            <a:ext cx="8712968" cy="22775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⑴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かくれ脱水は経口</a:t>
            </a:r>
            <a:r>
              <a:rPr lang="ja-JP" altLang="en-US" sz="3200" b="1" dirty="0">
                <a:solidFill>
                  <a:srgbClr val="FF0000"/>
                </a:solidFill>
              </a:rPr>
              <a:t>補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水</a:t>
            </a:r>
            <a:r>
              <a:rPr lang="ja-JP" altLang="en-US" sz="3200" b="1" dirty="0">
                <a:solidFill>
                  <a:srgbClr val="FF0000"/>
                </a:solidFill>
              </a:rPr>
              <a:t>液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を水で２倍に薄めて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⑵脱水症対策には経口</a:t>
            </a:r>
            <a:r>
              <a:rPr lang="ja-JP" altLang="en-US" sz="3200" b="1" dirty="0">
                <a:solidFill>
                  <a:srgbClr val="DFDEF6">
                    <a:lumMod val="10000"/>
                  </a:srgbClr>
                </a:solidFill>
              </a:rPr>
              <a:t>補</a:t>
            </a:r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水</a:t>
            </a:r>
            <a:r>
              <a:rPr lang="ja-JP" altLang="en-US" sz="3200" b="1" dirty="0">
                <a:solidFill>
                  <a:srgbClr val="DFDEF6">
                    <a:lumMod val="10000"/>
                  </a:srgbClr>
                </a:solidFill>
              </a:rPr>
              <a:t>液</a:t>
            </a:r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を原液で飲む</a:t>
            </a:r>
            <a:endParaRPr lang="en-US" altLang="ja-JP" sz="3200" b="1" dirty="0" smtClean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1400" b="1" dirty="0" smtClean="0">
                <a:solidFill>
                  <a:srgbClr val="DFDEF6">
                    <a:lumMod val="10000"/>
                  </a:srgbClr>
                </a:solidFill>
              </a:rPr>
              <a:t>　</a:t>
            </a:r>
            <a:endParaRPr lang="en-US" altLang="ja-JP" sz="1400" b="1" dirty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 ⑴でも、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スポーツドリンクより多めの塩分を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      ⇩   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スポーツドリンクより速く体内に補給</a:t>
            </a:r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できる</a:t>
            </a:r>
            <a:endParaRPr lang="en-US" altLang="ja-JP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978" y="6115236"/>
            <a:ext cx="87129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DFDEF6">
                    <a:lumMod val="10000"/>
                  </a:srgbClr>
                </a:solidFill>
              </a:rPr>
              <a:t>表：熱中症診断ガイドライン２０１５より一部引用↑</a:t>
            </a:r>
            <a:endParaRPr lang="en-US" altLang="ja-JP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8725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EE398-4369-43DE-B476-D9A169312C07}" type="slidenum">
              <a:rPr lang="en-US" altLang="ja-JP">
                <a:solidFill>
                  <a:srgbClr val="FFFFFF"/>
                </a:solidFill>
              </a:rPr>
              <a:pPr/>
              <a:t>12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18915" name="Rectangle 1027"/>
          <p:cNvSpPr>
            <a:spLocks noChangeArrowheads="1"/>
          </p:cNvSpPr>
          <p:nvPr/>
        </p:nvSpPr>
        <p:spPr bwMode="auto">
          <a:xfrm>
            <a:off x="107504" y="1313545"/>
            <a:ext cx="8937309" cy="47397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５００ｍｌ</a:t>
            </a:r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</a:rPr>
              <a:t>の</a:t>
            </a:r>
            <a:r>
              <a:rPr lang="ja-JP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ペットボトル に</a:t>
            </a:r>
            <a:r>
              <a:rPr lang="ja-JP" altLang="en-US" sz="2800" b="1" dirty="0">
                <a:solidFill>
                  <a:srgbClr val="000000"/>
                </a:solidFill>
              </a:rPr>
              <a:t>　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endParaRPr lang="en-US" altLang="ja-JP" sz="2800" b="1" dirty="0" smtClean="0">
              <a:solidFill>
                <a:srgbClr val="000000"/>
              </a:solidFill>
            </a:endParaRPr>
          </a:p>
          <a:p>
            <a:r>
              <a:rPr lang="ja-JP" altLang="en-US" sz="4800" b="1" dirty="0">
                <a:solidFill>
                  <a:srgbClr val="FF0000"/>
                </a:solidFill>
              </a:rPr>
              <a:t>①ブドウ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糖　５～１０ｇ</a:t>
            </a:r>
            <a:endParaRPr lang="en-US" altLang="ja-JP" sz="48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>
                <a:solidFill>
                  <a:srgbClr val="FF0000"/>
                </a:solidFill>
              </a:rPr>
              <a:t>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（５ｇスティック １～２本</a:t>
            </a:r>
            <a:r>
              <a:rPr lang="ja-JP" altLang="en-US" sz="4800" b="1" dirty="0">
                <a:solidFill>
                  <a:srgbClr val="FF0000"/>
                </a:solidFill>
              </a:rPr>
              <a:t>）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　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4800" b="1" dirty="0" smtClean="0">
                <a:solidFill>
                  <a:srgbClr val="FF0000"/>
                </a:solidFill>
              </a:rPr>
              <a:t>②食塩　　　１～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1.5</a:t>
            </a:r>
            <a:r>
              <a:rPr lang="ja-JP" altLang="en-US" sz="4800" b="1" dirty="0" err="1" smtClean="0">
                <a:solidFill>
                  <a:srgbClr val="FF0000"/>
                </a:solidFill>
              </a:rPr>
              <a:t>ｇ</a:t>
            </a:r>
            <a:endParaRPr lang="en-US" altLang="ja-JP" sz="48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>
                <a:solidFill>
                  <a:srgbClr val="FF0000"/>
                </a:solidFill>
              </a:rPr>
              <a:t>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（５００円玉</a:t>
            </a:r>
            <a:r>
              <a:rPr lang="ja-JP" altLang="en-US" sz="4800" b="1" dirty="0">
                <a:solidFill>
                  <a:srgbClr val="FF0000"/>
                </a:solidFill>
              </a:rPr>
              <a:t>より少し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盛り上がる）</a:t>
            </a:r>
            <a:endParaRPr lang="en-US" altLang="ja-JP" sz="4800" b="1" dirty="0">
              <a:solidFill>
                <a:srgbClr val="000000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06820" y="127364"/>
            <a:ext cx="8397627" cy="925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6000" b="1" kern="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手作りで経口補水液を！</a:t>
            </a:r>
            <a:endParaRPr lang="ja-JP" altLang="en-US" sz="6000" b="1" kern="0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046222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r="10076"/>
          <a:stretch/>
        </p:blipFill>
        <p:spPr>
          <a:xfrm>
            <a:off x="2015104" y="2263792"/>
            <a:ext cx="6984776" cy="4333559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283108" y="44624"/>
            <a:ext cx="8435280" cy="1512168"/>
          </a:xfrm>
          <a:solidFill>
            <a:schemeClr val="tx1"/>
          </a:solidFill>
        </p:spPr>
        <p:txBody>
          <a:bodyPr/>
          <a:lstStyle/>
          <a:p>
            <a:r>
              <a:rPr kumimoji="1" lang="ja-JP" altLang="en-US" sz="66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砂糖でなくブドウ糖！</a:t>
            </a:r>
            <a:r>
              <a:rPr kumimoji="1" lang="en-US" altLang="ja-JP" sz="66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/>
            </a:r>
            <a:br>
              <a:rPr kumimoji="1" lang="en-US" altLang="ja-JP" sz="66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</a:br>
            <a:r>
              <a:rPr kumimoji="1" lang="ja-JP" altLang="en-US" dirty="0" smtClean="0">
                <a:solidFill>
                  <a:srgbClr val="FF0000"/>
                </a:solidFill>
                <a:effectLst/>
              </a:rPr>
              <a:t> ５ｇ</a:t>
            </a:r>
            <a:r>
              <a:rPr lang="ja-JP" altLang="en-US" dirty="0" smtClean="0">
                <a:solidFill>
                  <a:srgbClr val="FF0000"/>
                </a:solidFill>
                <a:effectLst/>
              </a:rPr>
              <a:t>スティック　</a:t>
            </a:r>
            <a:r>
              <a:rPr kumimoji="1" lang="ja-JP" altLang="en-US" dirty="0" smtClean="0">
                <a:solidFill>
                  <a:srgbClr val="FF0000"/>
                </a:solidFill>
                <a:effectLst/>
              </a:rPr>
              <a:t>１本＝１０～２０円</a:t>
            </a:r>
            <a:endParaRPr kumimoji="1" lang="ja-JP" alt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1388"/>
            <a:ext cx="1835592" cy="48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104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188640"/>
            <a:ext cx="8726235" cy="470898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dirty="0" smtClean="0">
                <a:solidFill>
                  <a:srgbClr val="6666FF">
                    <a:lumMod val="75000"/>
                  </a:srgbClr>
                </a:solidFill>
              </a:rPr>
              <a:t>経口補水液＝</a:t>
            </a:r>
            <a:endParaRPr lang="en-US" altLang="ja-JP" sz="60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6000" b="1" dirty="0" smtClean="0">
                <a:solidFill>
                  <a:srgbClr val="6666FF">
                    <a:lumMod val="75000"/>
                  </a:srgbClr>
                </a:solidFill>
              </a:rPr>
              <a:t>（ブドウ糖）入り塩水</a:t>
            </a:r>
            <a:endParaRPr lang="en-US" altLang="ja-JP" sz="6000" b="1" dirty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r>
              <a:rPr lang="ja-JP" altLang="en-US" sz="6000" b="1" dirty="0" smtClean="0">
                <a:solidFill>
                  <a:srgbClr val="6666FF">
                    <a:lumMod val="75000"/>
                  </a:srgbClr>
                </a:solidFill>
              </a:rPr>
              <a:t>↓</a:t>
            </a:r>
            <a:endParaRPr lang="en-US" altLang="ja-JP" sz="80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8000" b="1" dirty="0">
                <a:solidFill>
                  <a:srgbClr val="FF0000"/>
                </a:solidFill>
              </a:rPr>
              <a:t>塩分</a:t>
            </a:r>
            <a:r>
              <a:rPr lang="ja-JP" altLang="en-US" sz="8000" b="1" dirty="0" smtClean="0">
                <a:solidFill>
                  <a:srgbClr val="FF0000"/>
                </a:solidFill>
              </a:rPr>
              <a:t>はどれくらい？</a:t>
            </a:r>
            <a:endParaRPr lang="en-US" altLang="ja-JP" sz="8000" b="1" dirty="0" smtClean="0">
              <a:solidFill>
                <a:srgbClr val="FF0000"/>
              </a:solidFill>
            </a:endParaRPr>
          </a:p>
          <a:p>
            <a:endParaRPr lang="en-US" altLang="ja-JP" sz="4000" b="1" dirty="0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00113"/>
            <a:ext cx="2951456" cy="19640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00113"/>
            <a:ext cx="2502857" cy="23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049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188640"/>
            <a:ext cx="8856984" cy="56938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u="sng" dirty="0" smtClean="0">
                <a:solidFill>
                  <a:srgbClr val="6666FF">
                    <a:lumMod val="75000"/>
                  </a:srgbClr>
                </a:solidFill>
              </a:rPr>
              <a:t>生理食塩水　０．９％塩水</a:t>
            </a:r>
            <a:endParaRPr lang="en-US" altLang="ja-JP" sz="4800" b="1" u="sng" dirty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r>
              <a:rPr lang="ja-JP" altLang="en-US" sz="5400" b="1" dirty="0" smtClean="0">
                <a:solidFill>
                  <a:srgbClr val="FF0000"/>
                </a:solidFill>
              </a:rPr>
              <a:t>適量の塩</a:t>
            </a:r>
            <a:r>
              <a:rPr lang="ja-JP" altLang="en-US" sz="5400" b="1" dirty="0" smtClean="0">
                <a:solidFill>
                  <a:srgbClr val="6666FF">
                    <a:lumMod val="75000"/>
                  </a:srgbClr>
                </a:solidFill>
              </a:rPr>
              <a:t>は</a:t>
            </a:r>
            <a:endParaRPr lang="en-US" altLang="ja-JP" sz="5400" b="1" dirty="0" smtClean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r>
              <a:rPr lang="ja-JP" altLang="en-US" sz="5400" b="1" dirty="0" smtClean="0">
                <a:solidFill>
                  <a:srgbClr val="6666FF">
                    <a:lumMod val="75000"/>
                  </a:srgbClr>
                </a:solidFill>
              </a:rPr>
              <a:t>生理食塩水の３分の１</a:t>
            </a:r>
            <a:endParaRPr lang="en-US" altLang="ja-JP" sz="5400" b="1" dirty="0" smtClean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6666FF">
                    <a:lumMod val="75000"/>
                  </a:srgbClr>
                </a:solidFill>
              </a:rPr>
              <a:t>　</a:t>
            </a:r>
            <a:endParaRPr lang="en-US" altLang="ja-JP" sz="2400" b="1" dirty="0" smtClean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r>
              <a:rPr lang="ja-JP" altLang="en-US" sz="6000" b="1" dirty="0">
                <a:solidFill>
                  <a:srgbClr val="6666FF">
                    <a:lumMod val="75000"/>
                  </a:srgbClr>
                </a:solidFill>
              </a:rPr>
              <a:t>　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０～０、３％</a:t>
            </a:r>
            <a:r>
              <a:rPr lang="ja-JP" altLang="en-US" sz="6000" b="1" dirty="0" smtClean="0">
                <a:solidFill>
                  <a:srgbClr val="6666FF">
                    <a:lumMod val="75000"/>
                  </a:srgbClr>
                </a:solidFill>
              </a:rPr>
              <a:t>　</a:t>
            </a:r>
            <a:r>
              <a:rPr lang="ja-JP" altLang="en-US" sz="4800" b="1" dirty="0" smtClean="0">
                <a:solidFill>
                  <a:srgbClr val="6666FF">
                    <a:lumMod val="75000"/>
                  </a:srgbClr>
                </a:solidFill>
              </a:rPr>
              <a:t>までがめやす</a:t>
            </a:r>
            <a:endParaRPr lang="en-US" altLang="ja-JP" sz="4800" b="1" dirty="0" smtClean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r>
              <a:rPr lang="ja-JP" altLang="en-US" sz="6000" b="1" dirty="0" smtClean="0">
                <a:solidFill>
                  <a:srgbClr val="FF0000"/>
                </a:solidFill>
              </a:rPr>
              <a:t>５００ｍｌの水に　１、５ｇ</a:t>
            </a:r>
            <a:endParaRPr lang="en-US" altLang="ja-JP" sz="6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6666FF">
                    <a:lumMod val="75000"/>
                  </a:srgbClr>
                </a:solidFill>
              </a:rPr>
              <a:t>　</a:t>
            </a:r>
            <a:endParaRPr lang="en-US" altLang="ja-JP" sz="2400" b="1" dirty="0" smtClean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r>
              <a:rPr lang="ja-JP" altLang="en-US" sz="4000" b="1" dirty="0" smtClean="0">
                <a:solidFill>
                  <a:srgbClr val="6666FF">
                    <a:lumMod val="75000"/>
                  </a:srgbClr>
                </a:solidFill>
              </a:rPr>
              <a:t>（重症</a:t>
            </a:r>
            <a:r>
              <a:rPr lang="ja-JP" altLang="en-US" sz="4000" b="1" dirty="0">
                <a:solidFill>
                  <a:srgbClr val="6666FF">
                    <a:lumMod val="75000"/>
                  </a:srgbClr>
                </a:solidFill>
              </a:rPr>
              <a:t>下痢</a:t>
            </a:r>
            <a:r>
              <a:rPr lang="ja-JP" altLang="en-US" sz="4000" b="1" dirty="0" smtClean="0">
                <a:solidFill>
                  <a:srgbClr val="6666FF">
                    <a:lumMod val="75000"/>
                  </a:srgbClr>
                </a:solidFill>
              </a:rPr>
              <a:t>などでは２</a:t>
            </a:r>
            <a:r>
              <a:rPr lang="ja-JP" altLang="en-US" sz="4000" b="1" dirty="0">
                <a:solidFill>
                  <a:srgbClr val="6666FF">
                    <a:lumMod val="75000"/>
                  </a:srgbClr>
                </a:solidFill>
              </a:rPr>
              <a:t>分の</a:t>
            </a:r>
            <a:r>
              <a:rPr lang="ja-JP" altLang="en-US" sz="4000" b="1" dirty="0" smtClean="0">
                <a:solidFill>
                  <a:srgbClr val="6666FF">
                    <a:lumMod val="75000"/>
                  </a:srgbClr>
                </a:solidFill>
              </a:rPr>
              <a:t>１＝０、４５％）</a:t>
            </a:r>
            <a:endParaRPr lang="en-US" altLang="ja-JP" sz="4000" b="1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577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60648"/>
            <a:ext cx="856895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73639"/>
      </p:ext>
    </p:extLst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40960" cy="6573039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 bwMode="auto">
          <a:xfrm>
            <a:off x="683568" y="4365104"/>
            <a:ext cx="2808312" cy="1368152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06820" y="127364"/>
            <a:ext cx="8397627" cy="1501436"/>
          </a:xfrm>
          <a:solidFill>
            <a:schemeClr val="tx1"/>
          </a:solidFill>
        </p:spPr>
        <p:txBody>
          <a:bodyPr/>
          <a:lstStyle/>
          <a:p>
            <a:r>
              <a:rPr kumimoji="1" lang="ja-JP" altLang="en-US" sz="4800" b="1" dirty="0" smtClean="0">
                <a:solidFill>
                  <a:srgbClr val="FF0000"/>
                </a:solidFill>
                <a:effectLst/>
              </a:rPr>
              <a:t>自分で経口補水液をつくろう！</a:t>
            </a:r>
            <a:endParaRPr kumimoji="1" lang="ja-JP" altLang="en-US" sz="48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77268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2" y="800708"/>
            <a:ext cx="8532440" cy="5777173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256682" y="332656"/>
            <a:ext cx="8568952" cy="93610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１ グラムの塩 ＝ 枝豆２個くらい</a:t>
            </a:r>
            <a:endParaRPr lang="ja-JP" altLang="en-US" b="1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928949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9" t="19008" r="2507" b="26566"/>
          <a:stretch/>
        </p:blipFill>
        <p:spPr bwMode="auto">
          <a:xfrm>
            <a:off x="827584" y="1412776"/>
            <a:ext cx="7344816" cy="5288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56682" y="332656"/>
            <a:ext cx="8568952" cy="93610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１ グラムの塩 ＝ ５００円玉 くらい</a:t>
            </a:r>
            <a:endParaRPr lang="ja-JP" altLang="en-US" b="1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606307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7" y="2420888"/>
            <a:ext cx="8924677" cy="425358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18757" r="11910" b="41221"/>
          <a:stretch/>
        </p:blipFill>
        <p:spPr>
          <a:xfrm>
            <a:off x="111817" y="116632"/>
            <a:ext cx="892467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293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165782"/>
            <a:ext cx="8568952" cy="158417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１ グラムの塩 ＝</a:t>
            </a:r>
            <a:endParaRPr lang="en-US" altLang="ja-JP" b="1" kern="0" dirty="0" smtClean="0">
              <a:solidFill>
                <a:srgbClr val="B8B8FF">
                  <a:lumMod val="10000"/>
                </a:srgbClr>
              </a:solidFill>
              <a:effectLst/>
            </a:endParaRPr>
          </a:p>
          <a:p>
            <a:r>
              <a:rPr lang="ja-JP" altLang="en-US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ミニスプーンですりきり１杯</a:t>
            </a:r>
            <a:endParaRPr lang="ja-JP" altLang="en-US" b="1" kern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3" r="12734" b="14062"/>
          <a:stretch/>
        </p:blipFill>
        <p:spPr>
          <a:xfrm>
            <a:off x="249473" y="1916832"/>
            <a:ext cx="8498080" cy="47840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1" t="20590" r="6002" b="54684"/>
          <a:stretch/>
        </p:blipFill>
        <p:spPr>
          <a:xfrm>
            <a:off x="5724075" y="4320986"/>
            <a:ext cx="2983925" cy="20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605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6238" cy="3456384"/>
          </a:xfrm>
          <a:solidFill>
            <a:schemeClr val="tx1"/>
          </a:solidFill>
        </p:spPr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　　　「脱水症」と「経口補水液」の</a:t>
            </a:r>
            <a: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/>
            </a:r>
            <a:b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</a:br>
            <a:r>
              <a:rPr kumimoji="1" lang="ja-JP" altLang="en-US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　　　　　　　　　すべてがわかる本</a:t>
            </a:r>
            <a: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/>
            </a:r>
            <a:b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</a:br>
            <a:r>
              <a:rPr kumimoji="1" lang="ja-JP" altLang="en-US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　　　　　　　　　　　　　   　</a:t>
            </a:r>
            <a: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201</a:t>
            </a:r>
            <a:r>
              <a:rPr kumimoji="1" lang="ja-JP" altLang="en-US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８年</a:t>
            </a:r>
            <a:r>
              <a:rPr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                            </a:t>
            </a:r>
            <a: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/>
            </a:r>
            <a:b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</a:br>
            <a:r>
              <a:rPr lang="ja-JP" altLang="en-US" dirty="0">
                <a:solidFill>
                  <a:schemeClr val="accent5">
                    <a:lumMod val="10000"/>
                  </a:schemeClr>
                </a:solidFill>
                <a:effectLst/>
              </a:rPr>
              <a:t>　</a:t>
            </a:r>
            <a:r>
              <a:rPr lang="ja-JP" altLang="en-US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　　　　　　　　　　　　</a:t>
            </a:r>
            <a:r>
              <a:rPr kumimoji="1" lang="ja-JP" altLang="en-US" sz="40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谷口英喜 著</a:t>
            </a:r>
            <a: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/>
            </a:r>
            <a:br>
              <a:rPr kumimoji="1" lang="en-US" altLang="ja-JP" dirty="0" smtClean="0">
                <a:solidFill>
                  <a:schemeClr val="accent5">
                    <a:lumMod val="10000"/>
                  </a:schemeClr>
                </a:solidFill>
                <a:effectLst/>
              </a:rPr>
            </a:br>
            <a:r>
              <a:rPr lang="ja-JP" altLang="en-US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　　　　　　　　　　　　　</a:t>
            </a:r>
            <a:r>
              <a:rPr lang="ja-JP" altLang="en-US" sz="36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日本医療企画</a:t>
            </a:r>
            <a:endParaRPr kumimoji="1" lang="ja-JP" altLang="en-US" sz="3600" dirty="0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104456" cy="58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6577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404664"/>
            <a:ext cx="871296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　　</a:t>
            </a:r>
            <a:r>
              <a:rPr lang="ja-JP" altLang="en-US" sz="7200" b="1" dirty="0" smtClean="0">
                <a:solidFill>
                  <a:srgbClr val="DFDEF6">
                    <a:lumMod val="10000"/>
                  </a:srgbClr>
                </a:solidFill>
              </a:rPr>
              <a:t>飲み物について</a:t>
            </a:r>
            <a:endParaRPr lang="ja-JP" altLang="en-US" sz="7200" b="1" dirty="0">
              <a:solidFill>
                <a:srgbClr val="DFDEF6">
                  <a:lumMod val="10000"/>
                </a:srgbClr>
              </a:solidFill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79512" y="1916832"/>
            <a:ext cx="8517632" cy="37856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5400" b="1" u="sng" kern="0" dirty="0" smtClean="0">
                <a:solidFill>
                  <a:srgbClr val="FF0000"/>
                </a:solidFill>
                <a:effectLst/>
              </a:rPr>
              <a:t>臨界</a:t>
            </a:r>
            <a:r>
              <a:rPr lang="ja-JP" altLang="en-US" sz="5400" b="1" u="sng" kern="0" dirty="0" err="1" smtClean="0">
                <a:solidFill>
                  <a:srgbClr val="FF0000"/>
                </a:solidFill>
                <a:effectLst/>
              </a:rPr>
              <a:t>ｐ</a:t>
            </a:r>
            <a:r>
              <a:rPr lang="en-US" altLang="ja-JP" sz="5400" b="1" u="sng" kern="0" dirty="0" smtClean="0">
                <a:solidFill>
                  <a:srgbClr val="FF0000"/>
                </a:solidFill>
                <a:effectLst/>
              </a:rPr>
              <a:t>H</a:t>
            </a:r>
            <a:r>
              <a:rPr lang="ja-JP" altLang="en-US" sz="5400" b="1" u="sng" kern="0" dirty="0" smtClean="0">
                <a:solidFill>
                  <a:srgbClr val="FF0000"/>
                </a:solidFill>
                <a:effectLst/>
              </a:rPr>
              <a:t>　</a:t>
            </a:r>
            <a:r>
              <a:rPr lang="ja-JP" altLang="en-US" sz="4000" b="1" u="sng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（歯の表面が溶ける　↓　）</a:t>
            </a:r>
            <a:endParaRPr lang="en-US" altLang="ja-JP" sz="4000" b="1" u="sng" kern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ja-JP" sz="5400" b="1" kern="0" dirty="0" smtClean="0">
              <a:solidFill>
                <a:srgbClr val="B8B8FF">
                  <a:lumMod val="10000"/>
                </a:srgb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5400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　　</a:t>
            </a:r>
            <a:r>
              <a:rPr lang="ja-JP" altLang="en-US" sz="5400" b="1" kern="0" dirty="0" smtClean="0">
                <a:solidFill>
                  <a:srgbClr val="FF0000"/>
                </a:solidFill>
                <a:effectLst/>
              </a:rPr>
              <a:t>エナメル質　５．５</a:t>
            </a:r>
            <a:r>
              <a:rPr lang="ja-JP" altLang="en-US" sz="2400" b="1" kern="0" dirty="0" smtClean="0">
                <a:solidFill>
                  <a:srgbClr val="FF0000"/>
                </a:solidFill>
                <a:effectLst/>
              </a:rPr>
              <a:t>　</a:t>
            </a:r>
            <a:endParaRPr lang="en-US" altLang="ja-JP" sz="2400" b="1" kern="0" dirty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2400" b="1" kern="0" dirty="0" smtClean="0">
                <a:solidFill>
                  <a:srgbClr val="FF0000"/>
                </a:solidFill>
                <a:effectLst/>
              </a:rPr>
              <a:t>　</a:t>
            </a:r>
            <a:endParaRPr lang="en-US" altLang="ja-JP" sz="5400" b="1" kern="0" dirty="0">
              <a:solidFill>
                <a:srgbClr val="B8B8FF">
                  <a:lumMod val="10000"/>
                </a:srgb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5400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（</a:t>
            </a:r>
            <a:r>
              <a:rPr lang="ja-JP" altLang="en-US" sz="4800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酸性</a:t>
            </a:r>
            <a:r>
              <a:rPr lang="ja-JP" altLang="en-US" sz="5400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←</a:t>
            </a:r>
            <a:r>
              <a:rPr lang="ja-JP" altLang="en-US" sz="5400" b="1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中性　７</a:t>
            </a:r>
            <a:r>
              <a:rPr lang="ja-JP" altLang="en-US" sz="4800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→アルカリ性</a:t>
            </a:r>
            <a:r>
              <a:rPr lang="ja-JP" altLang="en-US" sz="5400" b="1" kern="0" dirty="0" smtClean="0">
                <a:solidFill>
                  <a:srgbClr val="B8B8FF">
                    <a:lumMod val="10000"/>
                  </a:srgbClr>
                </a:solidFill>
                <a:effectLst/>
              </a:rPr>
              <a:t>）</a:t>
            </a:r>
            <a:endParaRPr lang="ja-JP" altLang="en-US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8750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88640"/>
            <a:ext cx="8229600" cy="46166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臨界</a:t>
            </a:r>
            <a:r>
              <a:rPr lang="ja-JP" altLang="en-US" sz="5400" b="1" dirty="0" err="1" smtClean="0">
                <a:solidFill>
                  <a:schemeClr val="accent5">
                    <a:lumMod val="10000"/>
                  </a:schemeClr>
                </a:solidFill>
                <a:effectLst/>
              </a:rPr>
              <a:t>ｐ</a:t>
            </a:r>
            <a:r>
              <a:rPr lang="en-US" altLang="ja-JP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H</a:t>
            </a:r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</a:t>
            </a:r>
            <a:r>
              <a:rPr lang="ja-JP" altLang="en-US" sz="4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（溶けはじめる　↓　）</a:t>
            </a:r>
            <a:endParaRPr lang="en-US" altLang="ja-JP" sz="40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ja-JP" sz="54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エナメル質　　５．５</a:t>
            </a:r>
            <a:endParaRPr lang="en-US" altLang="ja-JP" sz="54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ja-JP" sz="54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　象牙質　　　６　前後</a:t>
            </a:r>
            <a:endParaRPr lang="en-US" altLang="ja-JP" sz="54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783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0" y="1124744"/>
            <a:ext cx="8828113" cy="5616624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 bwMode="auto">
          <a:xfrm>
            <a:off x="2411760" y="3002078"/>
            <a:ext cx="576064" cy="122413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3" y="1935006"/>
            <a:ext cx="720081" cy="113395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 bwMode="auto">
          <a:xfrm>
            <a:off x="251520" y="4941168"/>
            <a:ext cx="576064" cy="165618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61193" y="81012"/>
            <a:ext cx="8833870" cy="97168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54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むし歯</a:t>
            </a:r>
            <a:r>
              <a:rPr lang="ja-JP" altLang="en-US" sz="5400" b="1" u="sng" kern="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 と </a:t>
            </a:r>
            <a:r>
              <a:rPr lang="ja-JP" altLang="en-US" sz="54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酸蝕</a:t>
            </a:r>
            <a:r>
              <a:rPr lang="ja-JP" altLang="en-US" sz="5400" b="1" u="sng" kern="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 に 注意！</a:t>
            </a:r>
            <a:endParaRPr lang="en-US" altLang="ja-JP" sz="5400" b="1" u="sng" kern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2000" b="1" u="sng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　　　　　　</a:t>
            </a:r>
            <a:endParaRPr lang="en-US" altLang="ja-JP" sz="2000" b="1" u="sng" kern="0" dirty="0" smtClean="0">
              <a:solidFill>
                <a:srgbClr val="DFDEF6">
                  <a:lumMod val="1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4400" b="1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</a:t>
            </a:r>
            <a:endParaRPr lang="ja-JP" altLang="en-US" sz="4400" b="1" kern="0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857403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6" y="1117394"/>
            <a:ext cx="4410635" cy="15878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02" y="2826201"/>
            <a:ext cx="4315086" cy="28803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79" y="1151117"/>
            <a:ext cx="4057178" cy="16075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272157" y="2785913"/>
            <a:ext cx="4167765" cy="296089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02343" y="65022"/>
            <a:ext cx="8768518" cy="97168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5400" b="1" kern="0" dirty="0" smtClean="0">
                <a:solidFill>
                  <a:srgbClr val="52527C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酸  蝕  歯　（ </a:t>
            </a:r>
            <a:r>
              <a:rPr lang="ja-JP" altLang="en-US" sz="5400" b="1" kern="0" dirty="0" err="1" smtClean="0">
                <a:solidFill>
                  <a:srgbClr val="52527C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さん</a:t>
            </a:r>
            <a:r>
              <a:rPr lang="ja-JP" altLang="en-US" sz="5400" b="1" kern="0" dirty="0" smtClean="0">
                <a:solidFill>
                  <a:srgbClr val="52527C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しょくし ）</a:t>
            </a:r>
            <a:endParaRPr lang="en-US" altLang="ja-JP" sz="5400" b="1" kern="0" dirty="0" smtClean="0">
              <a:solidFill>
                <a:srgbClr val="52527C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 algn="ctr"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sz="5400" b="1" kern="0" dirty="0">
              <a:solidFill>
                <a:srgbClr val="52527C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2000" b="1" u="sng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　　　　　</a:t>
            </a:r>
            <a:endParaRPr lang="en-US" altLang="ja-JP" sz="2000" b="1" u="sng" kern="0" dirty="0" smtClean="0">
              <a:solidFill>
                <a:srgbClr val="DFDEF6">
                  <a:lumMod val="1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4400" b="1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</a:t>
            </a:r>
            <a:endParaRPr lang="ja-JP" altLang="en-US" sz="4400" b="1" kern="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02343" y="5827499"/>
            <a:ext cx="8768518" cy="97168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イソジン</a:t>
            </a:r>
            <a:r>
              <a:rPr lang="ja-JP" altLang="en-US" sz="5400" b="1" kern="0" dirty="0" smtClean="0">
                <a:solidFill>
                  <a:srgbClr val="6666FF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にも注意！</a:t>
            </a:r>
            <a:endParaRPr lang="ja-JP" altLang="en-US" sz="4400" b="1" kern="0" dirty="0" smtClean="0">
              <a:solidFill>
                <a:srgbClr val="6666FF">
                  <a:lumMod val="75000"/>
                </a:srgb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36169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7050" t="68241" r="18977" b="10475"/>
          <a:stretch/>
        </p:blipFill>
        <p:spPr>
          <a:xfrm>
            <a:off x="503548" y="1052736"/>
            <a:ext cx="7992887" cy="2232248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 bwMode="auto">
          <a:xfrm>
            <a:off x="1115616" y="1340768"/>
            <a:ext cx="6696744" cy="9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3582"/>
          <a:stretch/>
        </p:blipFill>
        <p:spPr>
          <a:xfrm>
            <a:off x="1187624" y="3645024"/>
            <a:ext cx="6624736" cy="3039129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2343" y="65021"/>
            <a:ext cx="8833870" cy="97168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＋ 砂 糖</a:t>
            </a:r>
            <a:r>
              <a:rPr lang="ja-JP" altLang="en-US" sz="4800" b="1" kern="0" dirty="0" smtClean="0">
                <a:solidFill>
                  <a:srgbClr val="52527C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</a:t>
            </a:r>
            <a:r>
              <a:rPr lang="ja-JP" altLang="en-US" sz="5400" b="1" kern="0" dirty="0" smtClean="0">
                <a:solidFill>
                  <a:srgbClr val="52527C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→　む　し  歯！</a:t>
            </a:r>
            <a:endParaRPr lang="en-US" altLang="ja-JP" sz="5400" b="1" kern="0" dirty="0" smtClean="0">
              <a:solidFill>
                <a:srgbClr val="52527C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2000" b="1" u="sng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　　　　　　</a:t>
            </a:r>
            <a:endParaRPr lang="en-US" altLang="ja-JP" sz="2000" b="1" u="sng" kern="0" dirty="0" smtClean="0">
              <a:solidFill>
                <a:srgbClr val="DFDEF6">
                  <a:lumMod val="1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4400" b="1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</a:t>
            </a:r>
            <a:endParaRPr lang="ja-JP" altLang="en-US" sz="4400" b="1" kern="0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21925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41" y="1217336"/>
            <a:ext cx="8914877" cy="53245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ja-JP" altLang="en-US" sz="8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 炭酸飲料</a:t>
            </a:r>
            <a:endParaRPr lang="en-US" altLang="ja-JP" sz="8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8000" u="sng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 ク エ ン 酸</a:t>
            </a:r>
            <a:r>
              <a:rPr lang="ja-JP" altLang="en-US" sz="8000" dirty="0" smtClean="0">
                <a:solidFill>
                  <a:srgbClr val="6666FF">
                    <a:lumMod val="75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6666FF">
                    <a:lumMod val="75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6000" dirty="0" smtClean="0">
              <a:solidFill>
                <a:srgbClr val="6666FF">
                  <a:lumMod val="75000"/>
                </a:srgb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6000" dirty="0" smtClean="0">
                <a:solidFill>
                  <a:srgbClr val="6666FF">
                    <a:lumMod val="75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＋</a:t>
            </a:r>
            <a:endParaRPr lang="en-US" altLang="ja-JP" sz="6000" dirty="0" smtClean="0">
              <a:solidFill>
                <a:srgbClr val="6666FF">
                  <a:lumMod val="75000"/>
                </a:srgb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8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 砂 糖</a:t>
            </a:r>
            <a:r>
              <a:rPr lang="ja-JP" altLang="en-US" sz="8000" dirty="0" smtClean="0">
                <a:solidFill>
                  <a:srgbClr val="6666FF">
                    <a:lumMod val="75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</a:t>
            </a:r>
            <a:r>
              <a:rPr lang="ja-JP" altLang="en-US" sz="6000" dirty="0" smtClean="0">
                <a:solidFill>
                  <a:srgbClr val="6666FF">
                    <a:lumMod val="75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 注 意！</a:t>
            </a:r>
            <a:endParaRPr lang="en-US" altLang="ja-JP" sz="6000" dirty="0" smtClean="0">
              <a:solidFill>
                <a:srgbClr val="6666FF">
                  <a:lumMod val="75000"/>
                </a:srgb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4000" dirty="0">
                <a:solidFill>
                  <a:srgbClr val="6666FF">
                    <a:lumMod val="75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endParaRPr lang="en-US" altLang="ja-JP" sz="4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61193" y="81012"/>
            <a:ext cx="8833870" cy="97168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5400" b="1" u="sng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酸蝕　と　むし歯　対策</a:t>
            </a:r>
            <a:endParaRPr lang="en-US" altLang="ja-JP" sz="5400" b="1" u="sng" kern="0" dirty="0" smtClean="0">
              <a:solidFill>
                <a:srgbClr val="DFDEF6">
                  <a:lumMod val="1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  <a:p>
            <a:pPr marL="0" indent="0"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2000" b="1" u="sng" kern="0" dirty="0" smtClean="0">
                <a:solidFill>
                  <a:srgbClr val="DFDEF6">
                    <a:lumMod val="1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</a:rPr>
              <a:t>　　　　　　　</a:t>
            </a:r>
            <a:endParaRPr lang="en-US" altLang="ja-JP" sz="2000" b="1" u="sng" kern="0" dirty="0" smtClean="0">
              <a:solidFill>
                <a:srgbClr val="DFDEF6">
                  <a:lumMod val="1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t="58941" r="48031" b="15182"/>
          <a:stretch/>
        </p:blipFill>
        <p:spPr>
          <a:xfrm>
            <a:off x="5980000" y="1412776"/>
            <a:ext cx="2674434" cy="302433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 bwMode="auto">
          <a:xfrm>
            <a:off x="6516216" y="2708920"/>
            <a:ext cx="2138218" cy="9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7130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26"/>
          <p:cNvSpPr txBox="1">
            <a:spLocks noChangeArrowheads="1"/>
          </p:cNvSpPr>
          <p:nvPr/>
        </p:nvSpPr>
        <p:spPr bwMode="auto">
          <a:xfrm>
            <a:off x="179512" y="188640"/>
            <a:ext cx="8676456" cy="48245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基本的な食習慣を</a:t>
            </a: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lang="ja-JP" altLang="en-US" b="1" kern="0" dirty="0">
                <a:solidFill>
                  <a:srgbClr val="6666FF">
                    <a:lumMod val="75000"/>
                  </a:srgb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奪う・破壊する</a:t>
            </a:r>
            <a:r>
              <a:rPr lang="ja-JP" altLang="en-US" sz="2000" b="1" kern="0" dirty="0" smtClean="0"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lang="en-US" altLang="ja-JP" sz="2000" b="1" kern="0" dirty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endParaRPr lang="en-US" altLang="ja-JP" b="1" kern="0" dirty="0" smtClean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市販の甘い＊＊＊＊液</a:t>
            </a:r>
            <a:endParaRPr lang="en-US" altLang="ja-JP" b="1" kern="0" dirty="0" smtClean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endParaRPr lang="en-US" altLang="ja-JP" sz="1800" b="1" kern="0" dirty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endParaRPr lang="en-US" altLang="ja-JP" sz="1800" b="1" kern="0" dirty="0" smtClean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endParaRPr lang="ja-JP" altLang="en-US" sz="1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20318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6"/>
          <a:stretch/>
        </p:blipFill>
        <p:spPr>
          <a:xfrm>
            <a:off x="107504" y="116632"/>
            <a:ext cx="2880320" cy="60212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4" b="12374"/>
          <a:stretch/>
        </p:blipFill>
        <p:spPr>
          <a:xfrm>
            <a:off x="3131840" y="124236"/>
            <a:ext cx="5741781" cy="6083334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 bwMode="auto">
          <a:xfrm>
            <a:off x="3563888" y="944724"/>
            <a:ext cx="3744416" cy="190821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3699809" y="4365104"/>
            <a:ext cx="2520280" cy="151216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9104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34619"/>
            <a:ext cx="8712968" cy="38472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① のどがかわいたら</a:t>
            </a:r>
            <a:endParaRPr lang="en-US" altLang="ja-JP" sz="5400" b="1" dirty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　　</a:t>
            </a:r>
            <a:r>
              <a:rPr lang="ja-JP" altLang="en-US" sz="5400" b="1" dirty="0" smtClean="0">
                <a:solidFill>
                  <a:schemeClr val="tx2">
                    <a:lumMod val="10000"/>
                  </a:schemeClr>
                </a:solidFill>
              </a:rPr>
              <a:t>水　か　お茶（麦茶）</a:t>
            </a:r>
            <a:endParaRPr lang="en-US" altLang="ja-JP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ja-JP" altLang="en-US" b="1" dirty="0" smtClean="0">
                <a:solidFill>
                  <a:srgbClr val="DFDEF6">
                    <a:lumMod val="10000"/>
                  </a:srgbClr>
                </a:solidFill>
              </a:rPr>
              <a:t>　　　　　　　　　　　　　　　　　</a:t>
            </a:r>
            <a:r>
              <a:rPr lang="ja-JP" altLang="en-US" sz="2800" b="1" dirty="0" smtClean="0">
                <a:solidFill>
                  <a:srgbClr val="DFDEF6">
                    <a:lumMod val="10000"/>
                  </a:srgbClr>
                </a:solidFill>
              </a:rPr>
              <a:t>　</a:t>
            </a:r>
            <a:r>
              <a:rPr lang="ja-JP" altLang="en-US" sz="2800" dirty="0" smtClean="0">
                <a:solidFill>
                  <a:srgbClr val="DFDEF6">
                    <a:lumMod val="10000"/>
                  </a:srgbClr>
                </a:solidFill>
              </a:rPr>
              <a:t>↓</a:t>
            </a:r>
            <a:endParaRPr lang="en-US" altLang="ja-JP" sz="2800" dirty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② 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脱水症対策なら</a:t>
            </a:r>
            <a:endParaRPr lang="en-US" altLang="ja-JP" sz="4400" b="1" dirty="0" smtClean="0">
              <a:solidFill>
                <a:srgbClr val="FF0000"/>
              </a:solidFill>
            </a:endParaRPr>
          </a:p>
          <a:p>
            <a:r>
              <a:rPr lang="ja-JP" altLang="en-US" sz="5400" b="1" dirty="0">
                <a:solidFill>
                  <a:srgbClr val="DFDEF6">
                    <a:lumMod val="10000"/>
                  </a:srgbClr>
                </a:solidFill>
              </a:rPr>
              <a:t>　</a:t>
            </a:r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　　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スポーツドリンク</a:t>
            </a:r>
            <a:endParaRPr lang="en-US" altLang="ja-JP" sz="4400" b="1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221088"/>
            <a:ext cx="7488832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srgbClr val="FF0000"/>
                </a:solidFill>
              </a:rPr>
              <a:t>　　　　　　</a:t>
            </a:r>
            <a:r>
              <a:rPr lang="ja-JP" altLang="en-US" sz="5400" b="1" dirty="0" smtClean="0">
                <a:solidFill>
                  <a:schemeClr val="tx2">
                    <a:lumMod val="10000"/>
                  </a:schemeClr>
                </a:solidFill>
              </a:rPr>
              <a:t>　⇩</a:t>
            </a:r>
            <a:endParaRPr lang="en-US" altLang="ja-JP" sz="5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ja-JP" altLang="en-US" sz="5400" b="1" dirty="0" smtClean="0">
                <a:solidFill>
                  <a:srgbClr val="FF0000"/>
                </a:solidFill>
              </a:rPr>
              <a:t>科学的に間違い</a:t>
            </a:r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である</a:t>
            </a:r>
            <a:endParaRPr lang="en-US" altLang="ja-JP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781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aquarius-sports.jp/2017/images/ors/faq/q2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16632"/>
            <a:ext cx="533109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4046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16632"/>
            <a:ext cx="8229600" cy="6494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ソフト・ドリンクが</a:t>
            </a:r>
            <a:endParaRPr lang="en-US" altLang="ja-JP" sz="54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ja-JP" sz="54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むし歯をつくる</a:t>
            </a:r>
            <a:endParaRPr lang="en-US" altLang="ja-JP" sz="54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ja-JP" sz="54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　　肥満・糖尿病につながる</a:t>
            </a:r>
            <a:endParaRPr lang="en-US" altLang="ja-JP" sz="54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ja-JP" sz="5400" b="1" dirty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4400" b="1" dirty="0" smtClean="0">
                <a:solidFill>
                  <a:srgbClr val="FF0000"/>
                </a:solidFill>
                <a:effectLst/>
              </a:rPr>
              <a:t>　　　　　　　　</a:t>
            </a:r>
            <a:r>
              <a:rPr lang="ja-JP" alt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だけではなく・・・・</a:t>
            </a:r>
            <a:endParaRPr lang="en-US" altLang="ja-JP" sz="44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ja-JP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A01E64-D263-4513-A5DE-E602EDB8ED71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7067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7992888" cy="5714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"/>
          <a:stretch/>
        </p:blipFill>
        <p:spPr>
          <a:xfrm>
            <a:off x="611560" y="692696"/>
            <a:ext cx="7992888" cy="60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179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344" y="169294"/>
            <a:ext cx="8985152" cy="618630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altLang="ja-JP" sz="2400" b="1" dirty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4000" b="1" dirty="0" smtClean="0">
                <a:solidFill>
                  <a:srgbClr val="DADADA">
                    <a:lumMod val="10000"/>
                  </a:srgbClr>
                </a:solidFill>
              </a:rPr>
              <a:t>第３章</a:t>
            </a:r>
            <a:r>
              <a:rPr lang="ja-JP" altLang="en-US" sz="4000" b="1" dirty="0">
                <a:solidFill>
                  <a:srgbClr val="DADADA">
                    <a:lumMod val="10000"/>
                  </a:srgbClr>
                </a:solidFill>
              </a:rPr>
              <a:t>　</a:t>
            </a:r>
            <a:endParaRPr lang="en-US" altLang="ja-JP" sz="40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4000" b="1" dirty="0" smtClean="0">
                <a:solidFill>
                  <a:srgbClr val="DADADA">
                    <a:lumMod val="10000"/>
                  </a:srgbClr>
                </a:solidFill>
              </a:rPr>
              <a:t>甘い</a:t>
            </a:r>
            <a:r>
              <a:rPr lang="ja-JP" altLang="en-US" sz="4000" b="1" dirty="0">
                <a:solidFill>
                  <a:srgbClr val="DADADA">
                    <a:lumMod val="10000"/>
                  </a:srgbClr>
                </a:solidFill>
              </a:rPr>
              <a:t>飲み物はなぜ健康によくないのか</a:t>
            </a:r>
            <a:r>
              <a:rPr lang="ja-JP" altLang="en-US" sz="4000" b="1" dirty="0" smtClean="0">
                <a:solidFill>
                  <a:srgbClr val="DADADA">
                    <a:lumMod val="10000"/>
                  </a:srgbClr>
                </a:solidFill>
              </a:rPr>
              <a:t>？</a:t>
            </a:r>
            <a:endParaRPr lang="ja-JP" altLang="en-US" sz="4000" b="1" dirty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4000" b="1" dirty="0" smtClean="0">
                <a:solidFill>
                  <a:srgbClr val="DADADA">
                    <a:lumMod val="10000"/>
                  </a:srgbClr>
                </a:solidFill>
              </a:rPr>
              <a:t>　　★</a:t>
            </a:r>
            <a:r>
              <a:rPr lang="ja-JP" altLang="en-US" sz="4000" b="1" dirty="0">
                <a:solidFill>
                  <a:srgbClr val="DADADA">
                    <a:lumMod val="10000"/>
                  </a:srgbClr>
                </a:solidFill>
              </a:rPr>
              <a:t>太らなければ問題ないのか</a:t>
            </a:r>
            <a:r>
              <a:rPr lang="ja-JP" altLang="en-US" sz="4000" b="1" dirty="0" smtClean="0">
                <a:solidFill>
                  <a:srgbClr val="DADADA">
                    <a:lumMod val="10000"/>
                  </a:srgbClr>
                </a:solidFill>
              </a:rPr>
              <a:t>？</a:t>
            </a:r>
            <a:endParaRPr lang="en-US" altLang="ja-JP" sz="40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　</a:t>
            </a:r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　</a:t>
            </a:r>
            <a:endParaRPr lang="en-US" altLang="ja-JP" sz="28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　</a:t>
            </a:r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東京</a:t>
            </a:r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大学教授　佐々木敏　著　</a:t>
            </a:r>
          </a:p>
          <a:p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　　　　　　　</a:t>
            </a:r>
            <a:endParaRPr lang="en-US" altLang="ja-JP" sz="28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　</a:t>
            </a:r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　　　　　　　女子</a:t>
            </a:r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栄養</a:t>
            </a:r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大学</a:t>
            </a:r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出版部　</a:t>
            </a:r>
            <a:endParaRPr lang="en-US" altLang="ja-JP" sz="28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　</a:t>
            </a:r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　　　　　　　　　　　　２０１５年発行</a:t>
            </a:r>
            <a:endParaRPr lang="en-US" altLang="ja-JP" sz="2800" b="1" dirty="0" smtClean="0">
              <a:solidFill>
                <a:srgbClr val="DADADA">
                  <a:lumMod val="10000"/>
                </a:srgbClr>
              </a:solidFill>
            </a:endParaRPr>
          </a:p>
          <a:p>
            <a:endParaRPr lang="en-US" altLang="ja-JP" sz="2800" b="1" dirty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　　　　　</a:t>
            </a:r>
            <a:endParaRPr lang="en-US" altLang="ja-JP" sz="28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2800" b="1" dirty="0">
                <a:solidFill>
                  <a:srgbClr val="DADADA">
                    <a:lumMod val="10000"/>
                  </a:srgbClr>
                </a:solidFill>
              </a:rPr>
              <a:t>　</a:t>
            </a:r>
            <a:r>
              <a:rPr lang="ja-JP" altLang="en-US" sz="28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　　　　　　　　　　</a:t>
            </a:r>
            <a:endParaRPr lang="en-US" altLang="ja-JP" sz="2800" b="1" dirty="0" smtClean="0">
              <a:solidFill>
                <a:srgbClr val="DADADA">
                  <a:lumMod val="10000"/>
                </a:srgbClr>
              </a:solidFill>
            </a:endParaRPr>
          </a:p>
          <a:p>
            <a:endParaRPr lang="en-US" altLang="ja-JP" sz="2800" b="1" dirty="0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10579"/>
            <a:ext cx="2571239" cy="364502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8251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17693"/>
            <a:ext cx="8856984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</a:rPr>
              <a:t>ソフトドリンク　の　摂取量　が</a:t>
            </a:r>
            <a:endParaRPr lang="en-US" altLang="ja-JP" sz="5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ja-JP" altLang="en-US" sz="5400" b="1" dirty="0" smtClean="0">
                <a:solidFill>
                  <a:schemeClr val="accent5">
                    <a:lumMod val="10000"/>
                  </a:schemeClr>
                </a:solidFill>
              </a:rPr>
              <a:t>多い人ほど</a:t>
            </a:r>
            <a:endParaRPr lang="en-US" altLang="ja-JP" sz="5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ja-JP" sz="5400" b="1" dirty="0">
              <a:solidFill>
                <a:srgbClr val="FF0000"/>
              </a:solidFill>
            </a:endParaRPr>
          </a:p>
          <a:p>
            <a:r>
              <a:rPr lang="ja-JP" altLang="en-US" sz="5400" b="1" dirty="0" smtClean="0">
                <a:solidFill>
                  <a:srgbClr val="FF0000"/>
                </a:solidFill>
              </a:rPr>
              <a:t>魚介類　や　野菜　など　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endParaRPr lang="en-US" altLang="ja-JP" sz="5400" b="1" dirty="0">
              <a:solidFill>
                <a:srgbClr val="FF0000"/>
              </a:solidFill>
            </a:endParaRPr>
          </a:p>
          <a:p>
            <a:r>
              <a:rPr lang="ja-JP" altLang="en-US" sz="5400" b="1" dirty="0" smtClean="0">
                <a:solidFill>
                  <a:srgbClr val="FF0000"/>
                </a:solidFill>
              </a:rPr>
              <a:t>きちんと　とりたい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r>
              <a:rPr lang="ja-JP" altLang="en-US" sz="5400" b="1" dirty="0" smtClean="0">
                <a:solidFill>
                  <a:srgbClr val="FF0000"/>
                </a:solidFill>
              </a:rPr>
              <a:t>食品群が　軒並み少なく</a:t>
            </a:r>
            <a:endParaRPr lang="en-US" altLang="ja-JP" sz="5400" b="1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039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16632"/>
            <a:ext cx="8101898" cy="52014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6000" b="1" dirty="0" smtClean="0">
                <a:solidFill>
                  <a:schemeClr val="accent5">
                    <a:lumMod val="10000"/>
                  </a:schemeClr>
                </a:solidFill>
              </a:rPr>
              <a:t>とりすぎ</a:t>
            </a:r>
            <a:r>
              <a:rPr lang="ja-JP" altLang="en-US" sz="6000" b="1" dirty="0">
                <a:solidFill>
                  <a:schemeClr val="accent5">
                    <a:lumMod val="10000"/>
                  </a:schemeClr>
                </a:solidFill>
              </a:rPr>
              <a:t>に注意</a:t>
            </a:r>
            <a:r>
              <a:rPr lang="ja-JP" altLang="en-US" sz="6000" b="1" dirty="0" smtClean="0">
                <a:solidFill>
                  <a:schemeClr val="accent5">
                    <a:lumMod val="10000"/>
                  </a:schemeClr>
                </a:solidFill>
              </a:rPr>
              <a:t>したい</a:t>
            </a:r>
            <a:endParaRPr lang="en-US" altLang="ja-JP" sz="60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ja-JP" sz="6000" b="1" dirty="0">
              <a:solidFill>
                <a:srgbClr val="FF0000"/>
              </a:solidFill>
            </a:endParaRPr>
          </a:p>
          <a:p>
            <a:r>
              <a:rPr lang="ja-JP" altLang="en-US" sz="6000" b="1" dirty="0" smtClean="0">
                <a:solidFill>
                  <a:srgbClr val="FF0000"/>
                </a:solidFill>
              </a:rPr>
              <a:t>油脂類や</a:t>
            </a:r>
            <a:endParaRPr lang="en-US" altLang="ja-JP" sz="6000" b="1" dirty="0" smtClean="0">
              <a:solidFill>
                <a:srgbClr val="FF0000"/>
              </a:solidFill>
            </a:endParaRPr>
          </a:p>
          <a:p>
            <a:endParaRPr lang="en-US" altLang="ja-JP" sz="6000" b="1" dirty="0" smtClean="0">
              <a:solidFill>
                <a:srgbClr val="FF0000"/>
              </a:solidFill>
            </a:endParaRPr>
          </a:p>
          <a:p>
            <a:r>
              <a:rPr lang="ja-JP" altLang="en-US" sz="6000" b="1" dirty="0" smtClean="0">
                <a:solidFill>
                  <a:srgbClr val="FF0000"/>
                </a:solidFill>
              </a:rPr>
              <a:t>お菓子</a:t>
            </a:r>
            <a:r>
              <a:rPr lang="ja-JP" altLang="en-US" sz="6000" b="1" dirty="0">
                <a:solidFill>
                  <a:srgbClr val="FF0000"/>
                </a:solidFill>
              </a:rPr>
              <a:t>の摂取量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が多い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　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endParaRPr lang="en-US" altLang="ja-JP" sz="3200" b="1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7124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88640"/>
            <a:ext cx="8691803" cy="553997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DADADA">
                    <a:lumMod val="10000"/>
                  </a:srgbClr>
                </a:solidFill>
              </a:rPr>
              <a:t>ソフトドリンク</a:t>
            </a:r>
            <a:r>
              <a:rPr lang="ja-JP" altLang="en-US" sz="3200" b="1" dirty="0">
                <a:solidFill>
                  <a:srgbClr val="DADADA">
                    <a:lumMod val="10000"/>
                  </a:srgbClr>
                </a:solidFill>
              </a:rPr>
              <a:t>の怖さは</a:t>
            </a:r>
            <a:r>
              <a:rPr lang="ja-JP" altLang="en-US" sz="3200" b="1" dirty="0" smtClean="0">
                <a:solidFill>
                  <a:srgbClr val="DADADA">
                    <a:lumMod val="10000"/>
                  </a:srgbClr>
                </a:solidFill>
              </a:rPr>
              <a:t>、</a:t>
            </a:r>
            <a:endParaRPr lang="en-US" altLang="ja-JP" sz="3200" b="1" dirty="0" smtClean="0">
              <a:solidFill>
                <a:srgbClr val="DADADA">
                  <a:lumMod val="10000"/>
                </a:srgbClr>
              </a:solidFill>
            </a:endParaRPr>
          </a:p>
          <a:p>
            <a:endParaRPr lang="en-US" altLang="ja-JP" sz="32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3200" b="1" dirty="0" smtClean="0">
                <a:solidFill>
                  <a:srgbClr val="DADADA">
                    <a:lumMod val="10000"/>
                  </a:srgbClr>
                </a:solidFill>
              </a:rPr>
              <a:t>含まれて</a:t>
            </a:r>
            <a:r>
              <a:rPr lang="ja-JP" altLang="en-US" sz="3200" b="1" dirty="0">
                <a:solidFill>
                  <a:srgbClr val="DADADA">
                    <a:lumMod val="10000"/>
                  </a:srgbClr>
                </a:solidFill>
              </a:rPr>
              <a:t>いるカロリー（エネルギー）だけでなく</a:t>
            </a:r>
            <a:r>
              <a:rPr lang="ja-JP" altLang="en-US" sz="3200" b="1" dirty="0" smtClean="0">
                <a:solidFill>
                  <a:srgbClr val="DADADA">
                    <a:lumMod val="10000"/>
                  </a:srgbClr>
                </a:solidFill>
              </a:rPr>
              <a:t>、</a:t>
            </a:r>
            <a:endParaRPr lang="en-US" altLang="ja-JP" sz="3200" b="1" dirty="0" smtClean="0">
              <a:solidFill>
                <a:srgbClr val="DADADA">
                  <a:lumMod val="10000"/>
                </a:srgbClr>
              </a:solidFill>
            </a:endParaRPr>
          </a:p>
          <a:p>
            <a:endParaRPr lang="en-US" altLang="ja-JP" sz="3200" b="1" dirty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5400" b="1" dirty="0" smtClean="0">
                <a:solidFill>
                  <a:srgbClr val="FF0000"/>
                </a:solidFill>
              </a:rPr>
              <a:t>きちんと</a:t>
            </a:r>
            <a:r>
              <a:rPr lang="ja-JP" altLang="en-US" sz="5400" b="1" dirty="0">
                <a:solidFill>
                  <a:srgbClr val="FF0000"/>
                </a:solidFill>
              </a:rPr>
              <a:t>した食事をとると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いう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endParaRPr lang="en-US" altLang="ja-JP" sz="5400" b="1" dirty="0" smtClean="0">
              <a:solidFill>
                <a:srgbClr val="FF0000"/>
              </a:solidFill>
            </a:endParaRPr>
          </a:p>
          <a:p>
            <a:r>
              <a:rPr lang="ja-JP" altLang="en-US" sz="5400" b="1" dirty="0" smtClean="0">
                <a:solidFill>
                  <a:srgbClr val="FF0000"/>
                </a:solidFill>
              </a:rPr>
              <a:t>基本的</a:t>
            </a:r>
            <a:r>
              <a:rPr lang="ja-JP" altLang="en-US" sz="5400" b="1" dirty="0">
                <a:solidFill>
                  <a:srgbClr val="FF0000"/>
                </a:solidFill>
              </a:rPr>
              <a:t>な習慣を奪って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しまう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endParaRPr lang="en-US" altLang="ja-JP" sz="3200" b="1" dirty="0" smtClean="0">
              <a:solidFill>
                <a:srgbClr val="FF0000"/>
              </a:solidFill>
            </a:endParaRPr>
          </a:p>
          <a:p>
            <a:r>
              <a:rPr lang="ja-JP" altLang="en-US" sz="32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　　　　　こと・・・　　　ｐ１６１　より</a:t>
            </a:r>
            <a:endParaRPr lang="en-US" altLang="ja-JP" sz="3200" b="1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608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16632"/>
            <a:ext cx="8208912" cy="55707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srgbClr val="DADADA">
                    <a:lumMod val="10000"/>
                  </a:srgbClr>
                </a:solidFill>
              </a:rPr>
              <a:t>　この</a:t>
            </a:r>
            <a:r>
              <a:rPr lang="ja-JP" altLang="en-US" sz="5400" b="1" dirty="0">
                <a:solidFill>
                  <a:srgbClr val="DADADA">
                    <a:lumMod val="10000"/>
                  </a:srgbClr>
                </a:solidFill>
              </a:rPr>
              <a:t>ような食習慣</a:t>
            </a:r>
            <a:r>
              <a:rPr lang="ja-JP" altLang="en-US" sz="5400" b="1" dirty="0" smtClean="0">
                <a:solidFill>
                  <a:srgbClr val="DADADA">
                    <a:lumMod val="10000"/>
                  </a:srgbClr>
                </a:solidFill>
              </a:rPr>
              <a:t>が</a:t>
            </a:r>
            <a:endParaRPr lang="en-US" altLang="ja-JP" sz="5400" b="1" dirty="0" smtClean="0">
              <a:solidFill>
                <a:srgbClr val="DADADA">
                  <a:lumMod val="10000"/>
                </a:srgbClr>
              </a:solidFill>
            </a:endParaRPr>
          </a:p>
          <a:p>
            <a:endParaRPr lang="en-US" altLang="ja-JP" sz="5400" b="1" dirty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5400" b="1" dirty="0" smtClean="0">
                <a:solidFill>
                  <a:srgbClr val="DADADA">
                    <a:lumMod val="10000"/>
                  </a:srgbClr>
                </a:solidFill>
              </a:rPr>
              <a:t>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あらゆる</a:t>
            </a:r>
            <a:r>
              <a:rPr lang="ja-JP" altLang="en-US" sz="5400" b="1" dirty="0">
                <a:solidFill>
                  <a:srgbClr val="FF0000"/>
                </a:solidFill>
              </a:rPr>
              <a:t>病気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のもと　に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endParaRPr lang="en-US" altLang="ja-JP" sz="5400" b="1" dirty="0">
              <a:solidFill>
                <a:srgbClr val="FF0000"/>
              </a:solidFill>
            </a:endParaRPr>
          </a:p>
          <a:p>
            <a:r>
              <a:rPr lang="ja-JP" altLang="en-US" sz="54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5400" b="1" dirty="0" smtClean="0">
                <a:solidFill>
                  <a:srgbClr val="DADADA">
                    <a:lumMod val="10000"/>
                  </a:srgbClr>
                </a:solidFill>
              </a:rPr>
              <a:t>なります</a:t>
            </a:r>
            <a:r>
              <a:rPr lang="ja-JP" altLang="en-US" sz="5400" b="1" dirty="0">
                <a:solidFill>
                  <a:srgbClr val="DADADA">
                    <a:lumMod val="10000"/>
                  </a:srgbClr>
                </a:solidFill>
              </a:rPr>
              <a:t>・・・</a:t>
            </a:r>
            <a:r>
              <a:rPr lang="ja-JP" altLang="en-US" sz="5400" b="1" dirty="0" smtClean="0">
                <a:solidFill>
                  <a:srgbClr val="DADADA">
                    <a:lumMod val="10000"/>
                  </a:srgbClr>
                </a:solidFill>
              </a:rPr>
              <a:t>」</a:t>
            </a:r>
            <a:endParaRPr lang="en-US" altLang="ja-JP" sz="54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5400" b="1" dirty="0" smtClean="0">
                <a:solidFill>
                  <a:srgbClr val="DADADA">
                    <a:lumMod val="10000"/>
                  </a:srgbClr>
                </a:solidFill>
              </a:rPr>
              <a:t>　　　　　　　　　　　</a:t>
            </a:r>
            <a:r>
              <a:rPr lang="ja-JP" altLang="en-US" sz="3200" b="1" dirty="0" smtClean="0">
                <a:solidFill>
                  <a:srgbClr val="DADADA">
                    <a:lumMod val="10000"/>
                  </a:srgbClr>
                </a:solidFill>
              </a:rPr>
              <a:t>　　ｐ１６２より</a:t>
            </a:r>
            <a:endParaRPr lang="en-US" altLang="ja-JP" sz="3200" b="1" dirty="0" smtClean="0">
              <a:solidFill>
                <a:srgbClr val="DADADA">
                  <a:lumMod val="10000"/>
                </a:srgbClr>
              </a:solidFill>
            </a:endParaRPr>
          </a:p>
          <a:p>
            <a:endParaRPr lang="en-US" altLang="ja-JP" sz="3200" b="1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BE40B-B74D-4C38-A45B-A6A3BD235D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187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26"/>
          <p:cNvSpPr txBox="1">
            <a:spLocks noChangeArrowheads="1"/>
          </p:cNvSpPr>
          <p:nvPr/>
        </p:nvSpPr>
        <p:spPr bwMode="auto">
          <a:xfrm>
            <a:off x="179512" y="260648"/>
            <a:ext cx="8676456" cy="6408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基本的な食習慣を</a:t>
            </a: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6666FF">
                    <a:lumMod val="75000"/>
                  </a:srgb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奪う・破壊する可能性？</a:t>
            </a: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sz="2000" b="1" kern="0" dirty="0" smtClean="0"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lang="en-US" altLang="ja-JP" sz="2000" b="1" kern="0" dirty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１．ドリンクバー</a:t>
            </a:r>
            <a:endParaRPr lang="en-US" altLang="ja-JP" b="1" kern="0" dirty="0" smtClean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２．お子様ランチの飲み物</a:t>
            </a:r>
            <a:endParaRPr lang="en-US" altLang="ja-JP" b="1" kern="0" dirty="0" smtClean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endParaRPr lang="en-US" altLang="ja-JP" b="1" kern="0" dirty="0" smtClean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３．スポーツドリンク</a:t>
            </a:r>
            <a:endParaRPr lang="en-US" altLang="ja-JP" b="1" kern="0" dirty="0" smtClean="0"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kern="0" dirty="0" smtClean="0"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４、市販の甘い経口補水液</a:t>
            </a:r>
            <a:endParaRPr lang="ja-JP" altLang="en-US" sz="1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40071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33028" y="6355335"/>
            <a:ext cx="2133600" cy="457200"/>
          </a:xfrm>
        </p:spPr>
        <p:txBody>
          <a:bodyPr/>
          <a:lstStyle/>
          <a:p>
            <a:pPr>
              <a:defRPr/>
            </a:pPr>
            <a:fld id="{7418277D-B8A8-4EA8-AB70-EF44D4B1A40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375364" y="1573425"/>
            <a:ext cx="8291264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700" b="1" dirty="0">
                <a:solidFill>
                  <a:srgbClr val="009900"/>
                </a:solidFill>
              </a:rPr>
              <a:t>　　</a:t>
            </a:r>
            <a:r>
              <a:rPr lang="ja-JP" altLang="en-US" sz="4000" b="1" dirty="0" smtClean="0">
                <a:solidFill>
                  <a:srgbClr val="002060"/>
                </a:solidFill>
              </a:rPr>
              <a:t>最新ダウンロード資料のお知らせ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52" y="92170"/>
            <a:ext cx="8964488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 smtClean="0">
                <a:solidFill>
                  <a:srgbClr val="FF0000"/>
                </a:solidFill>
              </a:rPr>
              <a:t>大阪市学校歯科医会ホームページ</a:t>
            </a:r>
            <a:endParaRPr lang="en-US" altLang="ja-JP" sz="72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4800" b="1" dirty="0" smtClean="0">
                <a:solidFill>
                  <a:srgbClr val="6666FF">
                    <a:lumMod val="75000"/>
                  </a:srgbClr>
                </a:solidFill>
              </a:rPr>
              <a:t>最新ダウンロード資料の紹介</a:t>
            </a:r>
            <a:endParaRPr lang="en-US" altLang="ja-JP" sz="4800" b="1" dirty="0" smtClean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endParaRPr lang="en-US" altLang="ja-JP" sz="4800" b="1" dirty="0">
              <a:solidFill>
                <a:srgbClr val="6666FF">
                  <a:lumMod val="75000"/>
                </a:srgbClr>
              </a:solidFill>
            </a:endParaRPr>
          </a:p>
          <a:p>
            <a:pPr algn="ctr"/>
            <a:endParaRPr lang="en-US" altLang="ja-JP" sz="7200" b="1" dirty="0" smtClean="0">
              <a:solidFill>
                <a:srgbClr val="FF0000"/>
              </a:solidFill>
            </a:endParaRPr>
          </a:p>
          <a:p>
            <a:endParaRPr lang="ja-JP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Text Box 1028"/>
          <p:cNvSpPr txBox="1">
            <a:spLocks noChangeArrowheads="1"/>
          </p:cNvSpPr>
          <p:nvPr/>
        </p:nvSpPr>
        <p:spPr bwMode="auto">
          <a:xfrm>
            <a:off x="45778" y="6093813"/>
            <a:ext cx="8957462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3600" b="1" dirty="0" smtClean="0">
                <a:solidFill>
                  <a:srgbClr val="DFDEF6">
                    <a:lumMod val="10000"/>
                  </a:srgbClr>
                </a:solidFill>
              </a:rPr>
              <a:t>  大阪市学校歯科医会　学術部員　豊田裕章</a:t>
            </a:r>
            <a:endParaRPr lang="ja-JP" altLang="en-US" sz="3600" b="1" dirty="0">
              <a:solidFill>
                <a:srgbClr val="DFDEF6">
                  <a:lumMod val="10000"/>
                </a:srgb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20" y="3250377"/>
            <a:ext cx="4968552" cy="25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096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188640"/>
            <a:ext cx="8712968" cy="62478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脱水症対策の基本＆重要な考え方</a:t>
            </a:r>
            <a:endParaRPr lang="en-US" altLang="ja-JP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4000" b="1" dirty="0" smtClean="0">
                <a:solidFill>
                  <a:srgbClr val="DFDEF6">
                    <a:lumMod val="10000"/>
                  </a:srgbClr>
                </a:solidFill>
              </a:rPr>
              <a:t>①不足で補給したいのは水と塩分</a:t>
            </a:r>
            <a:endParaRPr lang="en-US" altLang="ja-JP" sz="4000" b="1" dirty="0" smtClean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4000" b="1" dirty="0" smtClean="0">
                <a:solidFill>
                  <a:srgbClr val="DFDEF6">
                    <a:lumMod val="10000"/>
                  </a:srgbClr>
                </a:solidFill>
              </a:rPr>
              <a:t>　　　　　　　　　（下痢の時はカリウムも）</a:t>
            </a:r>
            <a:endParaRPr lang="en-US" altLang="ja-JP" sz="4000" b="1" dirty="0" smtClean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4000" b="1" dirty="0" smtClean="0">
                <a:solidFill>
                  <a:srgbClr val="DFDEF6">
                    <a:lumMod val="10000"/>
                  </a:srgbClr>
                </a:solidFill>
              </a:rPr>
              <a:t>②糖質を加えるのは吸収速度を</a:t>
            </a:r>
            <a:endParaRPr lang="en-US" altLang="ja-JP" sz="4000" b="1" dirty="0" smtClean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4000" b="1" dirty="0">
                <a:solidFill>
                  <a:srgbClr val="DFDEF6">
                    <a:lumMod val="10000"/>
                  </a:srgbClr>
                </a:solidFill>
              </a:rPr>
              <a:t>　</a:t>
            </a:r>
            <a:r>
              <a:rPr lang="ja-JP" altLang="en-US" sz="4000" b="1" dirty="0" smtClean="0">
                <a:solidFill>
                  <a:srgbClr val="DFDEF6">
                    <a:lumMod val="10000"/>
                  </a:srgbClr>
                </a:solidFill>
              </a:rPr>
              <a:t>　　　　　　　　　　　　　　　上げるため、</a:t>
            </a:r>
            <a:endParaRPr lang="en-US" altLang="ja-JP" sz="4000" b="1" dirty="0" smtClean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</a:rPr>
              <a:t>糖質が不足しているわけではない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</a:rPr>
              <a:t>　　　　　　　　</a:t>
            </a:r>
            <a:r>
              <a:rPr lang="ja-JP" altLang="en-US" sz="4000" b="1" dirty="0" smtClean="0">
                <a:solidFill>
                  <a:schemeClr val="tx2">
                    <a:lumMod val="10000"/>
                  </a:schemeClr>
                </a:solidFill>
              </a:rPr>
              <a:t>⇩</a:t>
            </a:r>
            <a:endParaRPr lang="en-US" altLang="ja-JP" sz="4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ja-JP" altLang="en-US" sz="4000" b="1" dirty="0">
                <a:solidFill>
                  <a:srgbClr val="FF0000"/>
                </a:solidFill>
              </a:rPr>
              <a:t>糖質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が</a:t>
            </a:r>
            <a:r>
              <a:rPr lang="ja-JP" altLang="en-US" sz="4000" b="1" dirty="0">
                <a:solidFill>
                  <a:srgbClr val="FF0000"/>
                </a:solidFill>
              </a:rPr>
              <a:t>濃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すぎると吸収</a:t>
            </a:r>
            <a:r>
              <a:rPr lang="ja-JP" altLang="en-US" sz="4000" b="1" dirty="0">
                <a:solidFill>
                  <a:srgbClr val="FF0000"/>
                </a:solidFill>
              </a:rPr>
              <a:t>速度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が遅れる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</a:rPr>
              <a:t>塩分が足りないと尿で水分が出過ぎる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r>
              <a:rPr lang="ja-JP" altLang="en-US" sz="4000" b="1" dirty="0" smtClean="0">
                <a:solidFill>
                  <a:schemeClr val="tx2">
                    <a:lumMod val="10000"/>
                  </a:schemeClr>
                </a:solidFill>
              </a:rPr>
              <a:t>どちらも脱水</a:t>
            </a:r>
            <a:r>
              <a:rPr lang="ja-JP" altLang="en-US" sz="4000" b="1" dirty="0">
                <a:solidFill>
                  <a:schemeClr val="tx2">
                    <a:lumMod val="10000"/>
                  </a:schemeClr>
                </a:solidFill>
              </a:rPr>
              <a:t>対策</a:t>
            </a:r>
            <a:r>
              <a:rPr lang="ja-JP" altLang="en-US" sz="4000" b="1" dirty="0" smtClean="0">
                <a:solidFill>
                  <a:schemeClr val="tx2">
                    <a:lumMod val="10000"/>
                  </a:schemeClr>
                </a:solidFill>
              </a:rPr>
              <a:t>にマイナス効果となる</a:t>
            </a:r>
            <a:endParaRPr lang="en-US" altLang="ja-JP" sz="40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3271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266" y="116632"/>
            <a:ext cx="896751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FF0000"/>
                </a:solidFill>
              </a:rPr>
              <a:t>大阪市学校歯科医会ホームページ</a:t>
            </a:r>
            <a:endParaRPr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88" y="980728"/>
            <a:ext cx="6866667" cy="567619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 bwMode="auto">
          <a:xfrm>
            <a:off x="2699792" y="5467871"/>
            <a:ext cx="5260125" cy="1283702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25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3" y="116632"/>
            <a:ext cx="8856984" cy="6378179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 bwMode="auto">
          <a:xfrm>
            <a:off x="118493" y="2132856"/>
            <a:ext cx="2518086" cy="576064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411760" y="4941168"/>
            <a:ext cx="6563717" cy="162565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85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205175" cy="4662031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 bwMode="auto">
          <a:xfrm>
            <a:off x="2555776" y="2996952"/>
            <a:ext cx="4536504" cy="792088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4402" y="5245189"/>
            <a:ext cx="844468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solidFill>
                  <a:srgbClr val="FF0000"/>
                </a:solidFill>
              </a:rPr>
              <a:t>パスワード　</a:t>
            </a:r>
            <a:r>
              <a:rPr lang="en-US" altLang="ja-JP" sz="7200" b="1" dirty="0" smtClean="0">
                <a:solidFill>
                  <a:srgbClr val="FF0000"/>
                </a:solidFill>
              </a:rPr>
              <a:t>o g s </a:t>
            </a:r>
            <a:r>
              <a:rPr lang="ja-JP" altLang="en-US" sz="7200" b="1" smtClean="0">
                <a:solidFill>
                  <a:srgbClr val="FF0000"/>
                </a:solidFill>
              </a:rPr>
              <a:t>ｋ</a:t>
            </a:r>
            <a:endParaRPr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0728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78410" cy="5112568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 bwMode="auto">
          <a:xfrm>
            <a:off x="2483768" y="3717032"/>
            <a:ext cx="2232248" cy="648072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3404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592320" cy="4752528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 bwMode="auto">
          <a:xfrm>
            <a:off x="4067944" y="3212976"/>
            <a:ext cx="1944216" cy="576064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986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622052" cy="576064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 bwMode="auto">
          <a:xfrm>
            <a:off x="899592" y="3212976"/>
            <a:ext cx="1944216" cy="576064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9617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10937" cy="5472608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6628" y="73086"/>
            <a:ext cx="7175732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DADADA">
                    <a:lumMod val="10000"/>
                  </a:srgbClr>
                </a:solidFill>
              </a:rPr>
              <a:t>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スライドショー　５４枚</a:t>
            </a:r>
            <a:endParaRPr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2848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188640"/>
            <a:ext cx="8712968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① のどがかわいたら</a:t>
            </a:r>
            <a:endParaRPr lang="en-US" altLang="ja-JP" sz="5400" b="1" dirty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　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水</a:t>
            </a:r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か</a:t>
            </a:r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お茶（麦茶）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② 汗をかいたら</a:t>
            </a:r>
            <a:r>
              <a:rPr lang="ja-JP" altLang="en-US" sz="4400" b="1" dirty="0" smtClean="0">
                <a:solidFill>
                  <a:srgbClr val="DFDEF6">
                    <a:lumMod val="10000"/>
                  </a:srgbClr>
                </a:solidFill>
              </a:rPr>
              <a:t>（軽い脱水なら）</a:t>
            </a:r>
            <a:endParaRPr lang="en-US" altLang="ja-JP" sz="4400" b="1" dirty="0" smtClean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5400" b="1" dirty="0">
                <a:solidFill>
                  <a:srgbClr val="DFDEF6">
                    <a:lumMod val="10000"/>
                  </a:srgbClr>
                </a:solidFill>
              </a:rPr>
              <a:t>　</a:t>
            </a:r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０，１～０，２％の塩水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③ 脱水症なら</a:t>
            </a:r>
            <a:endParaRPr lang="en-US" altLang="ja-JP" sz="5400" b="1" dirty="0" smtClean="0">
              <a:solidFill>
                <a:srgbClr val="DFDEF6">
                  <a:lumMod val="10000"/>
                </a:srgbClr>
              </a:solidFill>
            </a:endParaRPr>
          </a:p>
          <a:p>
            <a:r>
              <a:rPr lang="ja-JP" altLang="en-US" sz="5400" b="1" dirty="0">
                <a:solidFill>
                  <a:srgbClr val="DFDEF6">
                    <a:lumMod val="10000"/>
                  </a:srgbClr>
                </a:solidFill>
              </a:rPr>
              <a:t>　</a:t>
            </a:r>
            <a:r>
              <a:rPr lang="ja-JP" altLang="en-US" sz="5400" b="1" dirty="0" smtClean="0">
                <a:solidFill>
                  <a:srgbClr val="DFDEF6">
                    <a:lumMod val="10000"/>
                  </a:srgbClr>
                </a:solidFill>
              </a:rPr>
              <a:t>　　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経口補水液</a:t>
            </a:r>
            <a:r>
              <a:rPr lang="ja-JP" altLang="en-US" sz="4400" b="1" dirty="0" smtClean="0">
                <a:solidFill>
                  <a:srgbClr val="FF0000"/>
                </a:solidFill>
              </a:rPr>
              <a:t>（塩分０，３％）</a:t>
            </a:r>
            <a:endParaRPr lang="en-US" altLang="ja-JP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358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3404-15BF-4238-A040-21D734712750}" type="slidenum">
              <a:rPr lang="en-US" altLang="ja-JP">
                <a:solidFill>
                  <a:srgbClr val="FFFFFF"/>
                </a:solidFill>
              </a:rPr>
              <a:pPr/>
              <a:t>6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965325" y="-131763"/>
            <a:ext cx="18415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188640"/>
            <a:ext cx="8784976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solidFill>
                  <a:srgbClr val="DADADA">
                    <a:lumMod val="10000"/>
                  </a:srgbClr>
                </a:solidFill>
              </a:rPr>
              <a:t>水分・電解質の補給</a:t>
            </a:r>
            <a:r>
              <a:rPr lang="ja-JP" altLang="en-US" sz="4000" b="1" dirty="0" smtClean="0">
                <a:solidFill>
                  <a:srgbClr val="DADADA">
                    <a:lumMod val="10000"/>
                  </a:srgbClr>
                </a:solidFill>
              </a:rPr>
              <a:t>　</a:t>
            </a:r>
            <a:endParaRPr lang="en-US" altLang="ja-JP" sz="40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ja-JP" altLang="en-US" sz="6000" b="1" u="sng" dirty="0" smtClean="0">
                <a:solidFill>
                  <a:srgbClr val="FF0000"/>
                </a:solidFill>
              </a:rPr>
              <a:t>１～２％ブドウ糖</a:t>
            </a:r>
            <a:r>
              <a:rPr lang="ja-JP" altLang="en-US" sz="4400" b="1" u="sng" dirty="0" smtClean="0">
                <a:solidFill>
                  <a:schemeClr val="accent1">
                    <a:lumMod val="75000"/>
                  </a:schemeClr>
                </a:solidFill>
              </a:rPr>
              <a:t>と適量の塩分</a:t>
            </a:r>
            <a:endParaRPr lang="en-US" altLang="ja-JP" sz="4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altLang="ja-JP" sz="4800" b="1" dirty="0" smtClean="0">
              <a:solidFill>
                <a:srgbClr val="000000"/>
              </a:solidFill>
            </a:endParaRPr>
          </a:p>
          <a:p>
            <a:pPr lvl="0"/>
            <a:r>
              <a:rPr lang="ja-JP" altLang="en-US" sz="4800" b="1" dirty="0" smtClean="0">
                <a:solidFill>
                  <a:srgbClr val="000000"/>
                </a:solidFill>
              </a:rPr>
              <a:t>スポーツドリンク　</a:t>
            </a:r>
            <a:r>
              <a:rPr lang="ja-JP" altLang="en-US" sz="3600" b="1" dirty="0" smtClean="0">
                <a:solidFill>
                  <a:srgbClr val="000000"/>
                </a:solidFill>
              </a:rPr>
              <a:t>味優先</a:t>
            </a:r>
            <a:r>
              <a:rPr lang="ja-JP" altLang="en-US" sz="3600" b="1" dirty="0">
                <a:solidFill>
                  <a:srgbClr val="000000"/>
                </a:solidFill>
              </a:rPr>
              <a:t>の</a:t>
            </a:r>
            <a:r>
              <a:rPr lang="ja-JP" altLang="en-US" sz="3600" b="1" dirty="0" smtClean="0">
                <a:solidFill>
                  <a:srgbClr val="000000"/>
                </a:solidFill>
              </a:rPr>
              <a:t>ため</a:t>
            </a:r>
            <a:endParaRPr lang="en-US" altLang="ja-JP" sz="3600" b="1" dirty="0">
              <a:solidFill>
                <a:srgbClr val="000000"/>
              </a:solidFill>
            </a:endParaRPr>
          </a:p>
          <a:p>
            <a:pPr lvl="0"/>
            <a:r>
              <a:rPr lang="ja-JP" altLang="en-US" sz="6000" b="1" u="sng" dirty="0" smtClean="0">
                <a:solidFill>
                  <a:srgbClr val="FF0000"/>
                </a:solidFill>
              </a:rPr>
              <a:t>４～６％の糖　   </a:t>
            </a:r>
            <a:r>
              <a:rPr lang="ja-JP" altLang="en-US" sz="4800" b="1" u="sng" dirty="0" smtClean="0">
                <a:solidFill>
                  <a:schemeClr val="accent1">
                    <a:lumMod val="75000"/>
                  </a:schemeClr>
                </a:solidFill>
              </a:rPr>
              <a:t>塩分</a:t>
            </a:r>
            <a:r>
              <a:rPr lang="ja-JP" altLang="en-US" sz="4800" b="1" u="sng" dirty="0">
                <a:solidFill>
                  <a:schemeClr val="accent1">
                    <a:lumMod val="75000"/>
                  </a:schemeClr>
                </a:solidFill>
              </a:rPr>
              <a:t>少</a:t>
            </a:r>
            <a:r>
              <a:rPr lang="ja-JP" altLang="en-US" sz="4800" b="1" u="sng" dirty="0" smtClean="0">
                <a:solidFill>
                  <a:schemeClr val="accent1">
                    <a:lumMod val="75000"/>
                  </a:schemeClr>
                </a:solidFill>
              </a:rPr>
              <a:t>ない</a:t>
            </a:r>
            <a:endParaRPr lang="en-US" altLang="ja-JP" sz="4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ja-JP" altLang="en-US" sz="6000" b="1" dirty="0">
                <a:solidFill>
                  <a:srgbClr val="FF0000"/>
                </a:solidFill>
              </a:rPr>
              <a:t>　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（砂糖・異性化糖）</a:t>
            </a:r>
            <a:endParaRPr lang="en-US" altLang="ja-JP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8092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689"/>
            <a:ext cx="8640960" cy="6408712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 bwMode="auto">
          <a:xfrm>
            <a:off x="4932040" y="120689"/>
            <a:ext cx="3168352" cy="4752528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3059832" y="6093296"/>
            <a:ext cx="936104" cy="36004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5617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6661"/>
            <a:ext cx="8928992" cy="6372709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665566" y="22385"/>
            <a:ext cx="7812868" cy="72008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3200" kern="0" dirty="0" smtClean="0">
                <a:solidFill>
                  <a:srgbClr val="6666FF">
                    <a:lumMod val="50000"/>
                  </a:srgbClr>
                </a:solidFill>
                <a:effectLst/>
              </a:rPr>
              <a:t>ラットの小腸での実験データ</a:t>
            </a:r>
            <a:r>
              <a:rPr lang="ja-JP" altLang="en-US" sz="2400" kern="0" dirty="0" smtClean="0">
                <a:solidFill>
                  <a:srgbClr val="6666FF">
                    <a:lumMod val="50000"/>
                  </a:srgbClr>
                </a:solidFill>
                <a:effectLst/>
              </a:rPr>
              <a:t>　　</a:t>
            </a:r>
            <a:r>
              <a:rPr lang="ja-JP" altLang="en-US" sz="2000" kern="0" dirty="0" smtClean="0">
                <a:solidFill>
                  <a:srgbClr val="6666FF">
                    <a:lumMod val="50000"/>
                  </a:srgbClr>
                </a:solidFill>
                <a:effectLst/>
              </a:rPr>
              <a:t>表作成：岡崎好秀先生</a:t>
            </a:r>
            <a:endParaRPr lang="ja-JP" altLang="en-US" sz="2000" kern="0" dirty="0">
              <a:solidFill>
                <a:srgbClr val="6666FF">
                  <a:lumMod val="50000"/>
                </a:srgbClr>
              </a:solidFill>
              <a:effectLst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4788024" y="3140968"/>
            <a:ext cx="1224136" cy="2869468"/>
          </a:xfrm>
          <a:prstGeom prst="roundRect">
            <a:avLst>
              <a:gd name="adj" fmla="val 4893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7164288" y="3573016"/>
            <a:ext cx="1314146" cy="2869468"/>
          </a:xfrm>
          <a:prstGeom prst="roundRect">
            <a:avLst>
              <a:gd name="adj" fmla="val 4893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5137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79512" y="188640"/>
            <a:ext cx="8892480" cy="36625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6000" b="1" kern="0" dirty="0" smtClean="0">
                <a:solidFill>
                  <a:srgbClr val="FF0000"/>
                </a:solidFill>
                <a:effectLst/>
              </a:rPr>
              <a:t> </a:t>
            </a:r>
            <a:r>
              <a:rPr lang="ja-JP" altLang="en-US" sz="4800" b="1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スポーツドリンク　は</a:t>
            </a:r>
            <a:endParaRPr lang="en-US" altLang="ja-JP" sz="4800" b="1" kern="0" dirty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4800" b="1" kern="0" dirty="0" smtClean="0">
                <a:solidFill>
                  <a:srgbClr val="FF0000"/>
                </a:solidFill>
                <a:effectLst/>
              </a:rPr>
              <a:t>　　　</a:t>
            </a:r>
            <a:r>
              <a:rPr lang="ja-JP" altLang="en-US" sz="4800" kern="0" dirty="0" smtClean="0">
                <a:solidFill>
                  <a:srgbClr val="FF0000"/>
                </a:solidFill>
                <a:effectLst/>
              </a:rPr>
              <a:t>糖質過多、塩分不足</a:t>
            </a:r>
            <a:endParaRPr lang="en-US" altLang="ja-JP" sz="4800" kern="0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4800" kern="0" dirty="0">
                <a:solidFill>
                  <a:srgbClr val="FF0000"/>
                </a:solidFill>
                <a:effectLst/>
              </a:rPr>
              <a:t>脱水症＆熱中症対策</a:t>
            </a:r>
            <a:r>
              <a:rPr lang="ja-JP" altLang="en-US" sz="4000" kern="0" dirty="0" smtClean="0">
                <a:solidFill>
                  <a:srgbClr val="FF0000"/>
                </a:solidFill>
                <a:effectLst/>
              </a:rPr>
              <a:t>に</a:t>
            </a:r>
            <a:r>
              <a:rPr lang="ja-JP" altLang="en-US" sz="4800" kern="0" dirty="0" smtClean="0">
                <a:solidFill>
                  <a:srgbClr val="FF0000"/>
                </a:solidFill>
                <a:effectLst/>
              </a:rPr>
              <a:t>むかない</a:t>
            </a:r>
            <a:endParaRPr lang="en-US" altLang="ja-JP" sz="4800" kern="0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4000" b="1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　</a:t>
            </a:r>
            <a:r>
              <a:rPr lang="ja-JP" altLang="en-US" sz="4000" b="1" kern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飲みすぎでむし歯・高血糖</a:t>
            </a:r>
            <a:endParaRPr lang="en-US" altLang="ja-JP" sz="4000" b="1" kern="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ja-JP" altLang="en-US" sz="3600" b="1" kern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重症で低ナトリウム血症・ウェルニッケ脳症も</a:t>
            </a:r>
            <a:endParaRPr lang="ja-JP" altLang="en-US" sz="36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68241"/>
          <a:stretch/>
        </p:blipFill>
        <p:spPr>
          <a:xfrm>
            <a:off x="1619672" y="4070744"/>
            <a:ext cx="7316403" cy="195054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 bwMode="auto">
          <a:xfrm>
            <a:off x="3153637" y="4259262"/>
            <a:ext cx="4248472" cy="6480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5616" y="6146311"/>
            <a:ext cx="6802919" cy="4111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 smtClean="0">
                <a:solidFill>
                  <a:srgbClr val="002060"/>
                </a:solidFill>
                <a:effectLst/>
              </a:rPr>
              <a:t>写真提供：川西市　徳永順一郎先生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4070744"/>
            <a:ext cx="2520280" cy="1950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endParaRPr lang="en-US" altLang="ja-JP" b="1" kern="0" dirty="0" smtClean="0">
              <a:solidFill>
                <a:srgbClr val="6666FF">
                  <a:lumMod val="75000"/>
                </a:srgb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2400" b="1" kern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スポーツドリンク　　　によるむし歯</a:t>
            </a:r>
            <a:endParaRPr lang="en-US" altLang="ja-JP" sz="2400" b="1" kern="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2400" b="1" kern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　高校３年生</a:t>
            </a:r>
            <a:r>
              <a:rPr lang="ja-JP" altLang="en-US" sz="2400" b="1" kern="0" dirty="0" smtClean="0">
                <a:solidFill>
                  <a:srgbClr val="002060"/>
                </a:solidFill>
                <a:effectLst/>
              </a:rPr>
              <a:t>　　　　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55718138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13896</TotalTime>
  <Words>283</Words>
  <Application>Microsoft Office PowerPoint</Application>
  <PresentationFormat>画面に合わせる (4:3)</PresentationFormat>
  <Paragraphs>200</Paragraphs>
  <Slides>46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HGP創英角ﾎﾟｯﾌﾟ体</vt:lpstr>
      <vt:lpstr>HGS創英角ﾎﾟｯﾌﾟ体</vt:lpstr>
      <vt:lpstr>ＭＳ Ｐゴシック</vt:lpstr>
      <vt:lpstr>Arial</vt:lpstr>
      <vt:lpstr>Calibri</vt:lpstr>
      <vt:lpstr>Wingdings</vt:lpstr>
      <vt:lpstr>Digital Dots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砂糖でなくブドウ糖！  ５ｇスティック　１本＝１０～２０円</vt:lpstr>
      <vt:lpstr>PowerPoint プレゼンテーション</vt:lpstr>
      <vt:lpstr>PowerPoint プレゼンテーション</vt:lpstr>
      <vt:lpstr>PowerPoint プレゼンテーション</vt:lpstr>
      <vt:lpstr>自分で経口補水液をつくろう！</vt:lpstr>
      <vt:lpstr>PowerPoint プレゼンテーション</vt:lpstr>
      <vt:lpstr>PowerPoint プレゼンテーション</vt:lpstr>
      <vt:lpstr>PowerPoint プレゼンテーション</vt:lpstr>
      <vt:lpstr>　　　　　「脱水症」と「経口補水液」の 　　　　　　　　　　　すべてがわかる本 　　　　　　　　　　　　　　　   　201８年                              　　　　　　　　　　　　　　　谷口英喜 著 　　　　　　　　　　　　　　　日本医療企画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toyoda</dc:creator>
  <cp:lastModifiedBy>豊田裕章</cp:lastModifiedBy>
  <cp:revision>913</cp:revision>
  <cp:lastPrinted>2019-08-30T20:03:58Z</cp:lastPrinted>
  <dcterms:created xsi:type="dcterms:W3CDTF">2013-11-14T18:14:54Z</dcterms:created>
  <dcterms:modified xsi:type="dcterms:W3CDTF">2022-08-24T16:53:58Z</dcterms:modified>
</cp:coreProperties>
</file>